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62" r:id="rId4"/>
    <p:sldId id="260" r:id="rId5"/>
    <p:sldId id="273" r:id="rId6"/>
    <p:sldId id="264" r:id="rId7"/>
    <p:sldId id="265" r:id="rId8"/>
    <p:sldId id="257" r:id="rId9"/>
    <p:sldId id="259" r:id="rId10"/>
    <p:sldId id="267" r:id="rId11"/>
    <p:sldId id="266" r:id="rId12"/>
    <p:sldId id="258" r:id="rId13"/>
    <p:sldId id="268" r:id="rId14"/>
    <p:sldId id="269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576" y="4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8BE9EA5-4806-425F-B78E-FD96F95231EE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6904253-90B9-4AE5-96AA-6333F2D14A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BE9EA5-4806-425F-B78E-FD96F95231EE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904253-90B9-4AE5-96AA-6333F2D14A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BE9EA5-4806-425F-B78E-FD96F95231EE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904253-90B9-4AE5-96AA-6333F2D14A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BE9EA5-4806-425F-B78E-FD96F95231EE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904253-90B9-4AE5-96AA-6333F2D14A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BE9EA5-4806-425F-B78E-FD96F95231EE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904253-90B9-4AE5-96AA-6333F2D14A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BE9EA5-4806-425F-B78E-FD96F95231EE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904253-90B9-4AE5-96AA-6333F2D14A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BE9EA5-4806-425F-B78E-FD96F95231EE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904253-90B9-4AE5-96AA-6333F2D14A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BE9EA5-4806-425F-B78E-FD96F95231EE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904253-90B9-4AE5-96AA-6333F2D14A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BE9EA5-4806-425F-B78E-FD96F95231EE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904253-90B9-4AE5-96AA-6333F2D14A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8BE9EA5-4806-425F-B78E-FD96F95231EE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904253-90B9-4AE5-96AA-6333F2D14A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8BE9EA5-4806-425F-B78E-FD96F95231EE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6904253-90B9-4AE5-96AA-6333F2D14A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8BE9EA5-4806-425F-B78E-FD96F95231EE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6904253-90B9-4AE5-96AA-6333F2D14A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29124" y="3286124"/>
            <a:ext cx="4572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By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Piyush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M.Tech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(IIT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Kanpur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Nirvikar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Gautam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M.Tech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(IIT 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Kharagpur)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Assistant Professor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Department of Mechanical Engineering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VEC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Lakhanpur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02028" y="1066800"/>
            <a:ext cx="5168787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GATE</a:t>
            </a:r>
            <a:r>
              <a:rPr lang="en-US" sz="7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ANALYSIS</a:t>
            </a:r>
          </a:p>
        </p:txBody>
      </p:sp>
    </p:spTree>
    <p:extLst>
      <p:ext uri="{BB962C8B-B14F-4D97-AF65-F5344CB8AC3E}">
        <p14:creationId xmlns:p14="http://schemas.microsoft.com/office/powerpoint/2010/main" xmlns="" val="366525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59952096"/>
              </p:ext>
            </p:extLst>
          </p:nvPr>
        </p:nvGraphicFramePr>
        <p:xfrm>
          <a:off x="914404" y="2231886"/>
          <a:ext cx="6008910" cy="34831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1485"/>
                <a:gridCol w="1001485"/>
                <a:gridCol w="1001485"/>
                <a:gridCol w="1001485"/>
                <a:gridCol w="1001485"/>
                <a:gridCol w="1001485"/>
              </a:tblGrid>
              <a:tr h="57627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Year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2016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2017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2020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 anchor="ctr"/>
                </a:tc>
              </a:tr>
              <a:tr h="58476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IN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MN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kumimoji="0" lang="en-IN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2753</a:t>
                      </a:r>
                      <a:endParaRPr kumimoji="0" lang="en-US" sz="16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2426</a:t>
                      </a:r>
                      <a:endParaRPr kumimoji="0" lang="en-US" sz="16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IN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3049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IN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3179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2426</a:t>
                      </a:r>
                      <a:endParaRPr kumimoji="0" lang="en-US" sz="16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625" marR="47625" marT="47625" marB="47625" anchor="ctr"/>
                </a:tc>
              </a:tr>
              <a:tr h="57627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CS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108495</a:t>
                      </a:r>
                      <a:endParaRPr kumimoji="0" lang="en-US" sz="16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116754</a:t>
                      </a:r>
                      <a:endParaRPr kumimoji="0" lang="en-US" sz="16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IN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134454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124984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116754</a:t>
                      </a:r>
                      <a:endParaRPr kumimoji="0" lang="en-US" sz="16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625" marR="47625" marT="47625" marB="47625" anchor="ctr"/>
                </a:tc>
              </a:tr>
              <a:tr h="57627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197789</a:t>
                      </a:r>
                      <a:endParaRPr kumimoji="0" lang="en-US" sz="16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2,17835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IN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227735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198841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2,17835</a:t>
                      </a:r>
                    </a:p>
                  </a:txBody>
                  <a:tcPr marL="47625" marR="47625" marT="47625" marB="47625" anchor="ctr"/>
                </a:tc>
              </a:tr>
              <a:tr h="58476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EE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125859</a:t>
                      </a:r>
                      <a:endParaRPr kumimoji="0" lang="en-US" sz="16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1,35426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140796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132294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1,35426</a:t>
                      </a:r>
                    </a:p>
                  </a:txBody>
                  <a:tcPr marL="47625" marR="47625" marT="47625" marB="47625" anchor="ctr"/>
                </a:tc>
              </a:tr>
              <a:tr h="58476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119873</a:t>
                      </a:r>
                      <a:endParaRPr kumimoji="0" lang="en-US" sz="16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1,47,012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IN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177609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IN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170999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1,47,012</a:t>
                      </a:r>
                    </a:p>
                  </a:txBody>
                  <a:tcPr marL="47625" marR="47625" marT="47625" marB="47625" anchor="ctr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3400"/>
            <a:ext cx="7848600" cy="762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Statistics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1295400"/>
            <a:ext cx="7315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The number of candidates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registered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in the largest papers in last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six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year are: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6770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16094859"/>
              </p:ext>
            </p:extLst>
          </p:nvPr>
        </p:nvGraphicFramePr>
        <p:xfrm>
          <a:off x="676892" y="2104721"/>
          <a:ext cx="7552709" cy="36075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5509"/>
                <a:gridCol w="1915004"/>
                <a:gridCol w="818210"/>
                <a:gridCol w="881149"/>
                <a:gridCol w="818210"/>
                <a:gridCol w="818209"/>
                <a:gridCol w="818209"/>
                <a:gridCol w="818209"/>
              </a:tblGrid>
              <a:tr h="38305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lang="en-US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No</a:t>
                      </a: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US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60" marR="47060" marT="47060" marB="4706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Statistics</a:t>
                      </a:r>
                      <a:endParaRPr lang="en-US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60" marR="47060" marT="47060" marB="4706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  <a:endParaRPr lang="en-US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60" marR="47060" marT="47060" marB="4706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kumimoji="0"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2016</a:t>
                      </a:r>
                      <a:endParaRPr kumimoji="0" lang="en-US" sz="1600" b="1" kern="1200" dirty="0">
                        <a:solidFill>
                          <a:schemeClr val="lt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060" marR="47060" marT="47060" marB="4706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kumimoji="0"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2017</a:t>
                      </a:r>
                      <a:endParaRPr kumimoji="0" lang="en-US" sz="1600" b="1" kern="1200" dirty="0">
                        <a:solidFill>
                          <a:schemeClr val="lt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060" marR="47060" marT="47060" marB="4706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endParaRPr lang="en-US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60" marR="47060" marT="47060" marB="4706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kumimoji="0"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2019</a:t>
                      </a:r>
                      <a:endParaRPr kumimoji="0" lang="en-US" sz="1600" b="1" kern="1200" dirty="0">
                        <a:solidFill>
                          <a:schemeClr val="lt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060" marR="47060" marT="47060" marB="4706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kumimoji="0"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2020</a:t>
                      </a:r>
                      <a:endParaRPr kumimoji="0" lang="en-US" sz="1600" b="1" kern="1200" dirty="0">
                        <a:solidFill>
                          <a:schemeClr val="lt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060" marR="47060" marT="47060" marB="47060" anchor="ctr"/>
                </a:tc>
              </a:tr>
              <a:tr h="57501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en-US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60" marR="47060" marT="47060" marB="4706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Candidates appeared for the examination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60" marR="47060" marT="47060" marB="4706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8,04,463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60" marR="47060" marT="47060" marB="4706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8,18,850</a:t>
                      </a:r>
                    </a:p>
                  </a:txBody>
                  <a:tcPr marL="47060" marR="47060" marT="47060" marB="4706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9,71,148</a:t>
                      </a:r>
                    </a:p>
                  </a:txBody>
                  <a:tcPr marL="47060" marR="47060" marT="47060" marB="4706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IN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9,34,461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60" marR="47060" marT="47060" marB="4706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8,23,123</a:t>
                      </a:r>
                    </a:p>
                  </a:txBody>
                  <a:tcPr marL="47060" marR="47060" marT="47060" marB="4706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8,58,342</a:t>
                      </a:r>
                      <a:endParaRPr kumimoji="0" lang="en-US" sz="14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060" marR="47060" marT="47060" marB="47060" anchor="ctr"/>
                </a:tc>
              </a:tr>
              <a:tr h="10473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en-US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60" marR="47060" marT="47060" marB="4706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 number of qualified candidates based on qualification criteria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60" marR="47060" marT="47060" marB="4706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1,21,060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60" marR="47060" marT="47060" marB="4706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1,60,643</a:t>
                      </a:r>
                    </a:p>
                  </a:txBody>
                  <a:tcPr marL="47060" marR="47060" marT="47060" marB="4706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1,29,149</a:t>
                      </a:r>
                    </a:p>
                  </a:txBody>
                  <a:tcPr marL="47060" marR="47060" marT="47060" marB="4706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1,29148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60" marR="47060" marT="47060" marB="4706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1,41,157</a:t>
                      </a:r>
                    </a:p>
                  </a:txBody>
                  <a:tcPr marL="47060" marR="47060" marT="47060" marB="4706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1,61,368</a:t>
                      </a:r>
                    </a:p>
                  </a:txBody>
                  <a:tcPr marL="47060" marR="47060" marT="47060" marB="47060" anchor="ctr"/>
                </a:tc>
              </a:tr>
              <a:tr h="145240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en-US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60" marR="47060" marT="47060" marB="4706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 number of qualified candidates based on qualification criteria (in percentage)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60" marR="47060" marT="47060" marB="4706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15.05%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60" marR="47060" marT="47060" marB="4706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16.53</a:t>
                      </a:r>
                      <a:r>
                        <a:rPr lang="en-US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en-US" sz="18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60" marR="47060" marT="47060" marB="4706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kern="120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16.40</a:t>
                      </a:r>
                      <a:r>
                        <a:rPr lang="en-US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en-US" sz="18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60" marR="47060" marT="47060" marB="4706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16%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60" marR="47060" marT="47060" marB="4706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17.2</a:t>
                      </a:r>
                      <a:r>
                        <a:rPr lang="en-US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en-US" sz="18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060" marR="47060" marT="47060" marB="4706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18.80</a:t>
                      </a:r>
                      <a:r>
                        <a:rPr lang="en-US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en-US" sz="18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endParaRPr kumimoji="0" lang="en-US" sz="14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060" marR="47060" marT="47060" marB="47060" anchor="ctr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001000" cy="68580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Cont’d</a:t>
            </a:r>
          </a:p>
        </p:txBody>
      </p:sp>
      <p:sp>
        <p:nvSpPr>
          <p:cNvPr id="3" name="Rectangle 2"/>
          <p:cNvSpPr/>
          <p:nvPr/>
        </p:nvSpPr>
        <p:spPr>
          <a:xfrm>
            <a:off x="694615" y="1432129"/>
            <a:ext cx="70955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Number of candidates appearing and qualifying in past year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2240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18114856"/>
              </p:ext>
            </p:extLst>
          </p:nvPr>
        </p:nvGraphicFramePr>
        <p:xfrm>
          <a:off x="624197" y="1905000"/>
          <a:ext cx="7772400" cy="30031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36240"/>
                <a:gridCol w="1727200"/>
                <a:gridCol w="1640840"/>
                <a:gridCol w="1468120"/>
              </a:tblGrid>
              <a:tr h="4210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GATE Paper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Marks (UR)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Marks(OBC-NCL)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Marks(SC/ST/PWD)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 anchor="ctr"/>
                </a:tc>
              </a:tr>
              <a:tr h="4210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Mining Engineering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IN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32.7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29.4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IN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21.8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 anchor="ctr"/>
                </a:tc>
              </a:tr>
              <a:tr h="4210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Computer Science &amp; Information Technology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28.5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25.6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 anchor="ctr"/>
                </a:tc>
              </a:tr>
              <a:tr h="4210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Mechanical Engineering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IN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30.6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22.6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 anchor="ctr"/>
                </a:tc>
              </a:tr>
              <a:tr h="4210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Electrical Engineering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IN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33.4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IN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IN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22.2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 anchor="ctr"/>
                </a:tc>
              </a:tr>
              <a:tr h="4279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Civil Engineering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IN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32.9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29.6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IN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21.9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 anchor="ctr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077200" cy="114300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Cont’d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643247" y="1329154"/>
            <a:ext cx="3962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Qualifying Marks in </a:t>
            </a:r>
            <a:r>
              <a:rPr lang="en-US" sz="2000" b="1">
                <a:latin typeface="Times New Roman" pitchFamily="18" charset="0"/>
                <a:cs typeface="Times New Roman" pitchFamily="18" charset="0"/>
              </a:rPr>
              <a:t>GATE </a:t>
            </a:r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2020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026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32289073"/>
              </p:ext>
            </p:extLst>
          </p:nvPr>
        </p:nvGraphicFramePr>
        <p:xfrm>
          <a:off x="914399" y="1355191"/>
          <a:ext cx="6019800" cy="42947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1890"/>
                <a:gridCol w="1968010"/>
                <a:gridCol w="1504950"/>
                <a:gridCol w="1504950"/>
              </a:tblGrid>
              <a:tr h="4603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lang="en-US" sz="105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No</a:t>
                      </a:r>
                      <a:endParaRPr lang="en-US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93" marR="21593" marT="21593" marB="21593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PSU</a:t>
                      </a:r>
                      <a:endParaRPr lang="en-US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93" marR="21593" marT="21593" marB="21593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Age</a:t>
                      </a:r>
                      <a:br>
                        <a:rPr lang="en-US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Limit</a:t>
                      </a:r>
                      <a:endParaRPr lang="en-US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93" marR="21593" marT="21593" marB="21593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Branch Allowed</a:t>
                      </a:r>
                      <a:br>
                        <a:rPr lang="en-US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Based on previous years</a:t>
                      </a:r>
                      <a:endParaRPr lang="en-US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93" marR="21593" marT="21593" marB="21593" anchor="ctr"/>
                </a:tc>
              </a:tr>
              <a:tr h="1305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93" marR="21593" marT="21593" marB="21593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AAI</a:t>
                      </a:r>
                      <a:endParaRPr lang="en-US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93" marR="21593" marT="21593" marB="21593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en-US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93" marR="21593" marT="21593" marB="21593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EE/EC</a:t>
                      </a:r>
                      <a:endParaRPr lang="en-US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93" marR="21593" marT="21593" marB="21593" anchor="ctr"/>
                </a:tc>
              </a:tr>
              <a:tr h="2100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93" marR="21593" marT="21593" marB="21593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BARC</a:t>
                      </a:r>
                      <a:endParaRPr lang="en-US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93" marR="21593" marT="21593" marB="21593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en-US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93" marR="21593" marT="21593" marB="21593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ME,CE,EE,EC,IN,CS,CH</a:t>
                      </a:r>
                      <a:endParaRPr lang="en-US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93" marR="21593" marT="21593" marB="21593" anchor="ctr"/>
                </a:tc>
              </a:tr>
              <a:tr h="1305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93" marR="21593" marT="21593" marB="21593" anchor="ctr"/>
                </a:tc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05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NHAI</a:t>
                      </a:r>
                      <a:endParaRPr kumimoji="0" lang="en-US" sz="105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1593" marR="21593" marT="21593" marB="21593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</a:t>
                      </a:r>
                      <a:endParaRPr lang="en-US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93" marR="21593" marT="21593" marB="21593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CE</a:t>
                      </a:r>
                      <a:endParaRPr lang="en-US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93" marR="21593" marT="21593" marB="21593" anchor="ctr"/>
                </a:tc>
              </a:tr>
              <a:tr h="2100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93" marR="21593" marT="21593" marB="21593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BEML</a:t>
                      </a:r>
                      <a:endParaRPr lang="en-US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93" marR="21593" marT="21593" marB="21593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en-US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93" marR="21593" marT="21593" marB="21593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ME,EE,EC,MT</a:t>
                      </a:r>
                      <a:endParaRPr lang="en-US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93" marR="21593" marT="21593" marB="21593" anchor="ctr"/>
                </a:tc>
              </a:tr>
              <a:tr h="1305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93" marR="21593" marT="21593" marB="21593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BHEL</a:t>
                      </a:r>
                      <a:endParaRPr lang="en-US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93" marR="21593" marT="21593" marB="21593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27\29*</a:t>
                      </a:r>
                      <a:endParaRPr lang="en-US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93" marR="21593" marT="21593" marB="21593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ME,EE</a:t>
                      </a:r>
                      <a:endParaRPr lang="en-US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93" marR="21593" marT="21593" marB="21593" anchor="ctr"/>
                </a:tc>
              </a:tr>
              <a:tr h="2100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93" marR="21593" marT="21593" marB="21593" anchor="ctr"/>
                </a:tc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05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NHPC</a:t>
                      </a:r>
                      <a:endParaRPr kumimoji="0" lang="en-US" sz="105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1593" marR="21593" marT="21593" marB="21593" anchor="ctr"/>
                </a:tc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05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30</a:t>
                      </a:r>
                      <a:endParaRPr kumimoji="0" lang="en-US" sz="105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1593" marR="21593" marT="21593" marB="21593" anchor="ctr"/>
                </a:tc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05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EE,CE,ME,GG</a:t>
                      </a:r>
                      <a:endParaRPr kumimoji="0" lang="en-US" sz="105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1593" marR="21593" marT="21593" marB="21593" anchor="ctr"/>
                </a:tc>
              </a:tr>
              <a:tr h="2100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93" marR="21593" marT="21593" marB="21593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BPCL</a:t>
                      </a:r>
                      <a:endParaRPr lang="en-US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93" marR="21593" marT="21593" marB="21593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en-US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93" marR="21593" marT="21593" marB="21593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</a:t>
                      </a:r>
                      <a:endParaRPr lang="en-US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93" marR="21593" marT="21593" marB="21593" anchor="ctr"/>
                </a:tc>
              </a:tr>
              <a:tr h="1305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93" marR="21593" marT="21593" marB="21593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BSNL</a:t>
                      </a:r>
                      <a:endParaRPr lang="en-US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93" marR="21593" marT="21593" marB="21593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en-US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93" marR="21593" marT="21593" marB="21593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CS,EC,EE,IN</a:t>
                      </a:r>
                      <a:endParaRPr lang="en-US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93" marR="21593" marT="21593" marB="21593" anchor="ctr"/>
                </a:tc>
              </a:tr>
              <a:tr h="2100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93" marR="21593" marT="21593" marB="21593" anchor="ctr"/>
                </a:tc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05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NTPC</a:t>
                      </a:r>
                      <a:endParaRPr kumimoji="0" lang="en-US" sz="105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1593" marR="21593" marT="21593" marB="21593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27</a:t>
                      </a:r>
                      <a:endParaRPr lang="en-US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93" marR="21593" marT="21593" marB="21593" anchor="ctr"/>
                </a:tc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05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EE,ME,EC,IN,CE</a:t>
                      </a:r>
                      <a:endParaRPr kumimoji="0" lang="en-US" sz="105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1593" marR="21593" marT="21593" marB="21593" anchor="ctr"/>
                </a:tc>
              </a:tr>
              <a:tr h="1305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93" marR="21593" marT="21593" marB="21593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ONGC</a:t>
                      </a:r>
                      <a:endParaRPr lang="en-US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93" marR="21593" marT="21593" marB="21593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</a:t>
                      </a:r>
                      <a:endParaRPr lang="en-US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93" marR="21593" marT="21593" marB="21593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05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EE,ME,EC,IN,CE</a:t>
                      </a:r>
                      <a:endParaRPr kumimoji="0" lang="en-US" sz="105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1593" marR="21593" marT="21593" marB="21593" anchor="ctr"/>
                </a:tc>
              </a:tr>
              <a:tr h="2294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en-US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93" marR="21593" marT="21593" marB="21593" anchor="ctr"/>
                </a:tc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05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PGCIL</a:t>
                      </a:r>
                      <a:endParaRPr kumimoji="0" lang="en-US" sz="105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1593" marR="21593" marT="21593" marB="21593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28</a:t>
                      </a:r>
                      <a:endParaRPr lang="en-US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93" marR="21593" marT="21593" marB="21593" anchor="ctr"/>
                </a:tc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05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EE,EC,CE,CS</a:t>
                      </a:r>
                      <a:endParaRPr kumimoji="0" lang="en-US" sz="105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1593" marR="21593" marT="21593" marB="21593" anchor="ctr"/>
                </a:tc>
              </a:tr>
              <a:tr h="2294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93" marR="21593" marT="21593" marB="21593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DMRC</a:t>
                      </a:r>
                      <a:endParaRPr lang="en-US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93" marR="21593" marT="21593" marB="21593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endParaRPr lang="en-US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93" marR="21593" marT="21593" marB="21593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EE,EC</a:t>
                      </a:r>
                      <a:endParaRPr lang="en-US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93" marR="21593" marT="21593" marB="21593" anchor="ctr"/>
                </a:tc>
              </a:tr>
              <a:tr h="2332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93" marR="21593" marT="21593" marB="21593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DRDO</a:t>
                      </a:r>
                      <a:endParaRPr lang="en-US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93" marR="21593" marT="21593" marB="21593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en-US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93" marR="21593" marT="21593" marB="21593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ME,EE,CH,EC,CS</a:t>
                      </a:r>
                      <a:endParaRPr lang="en-US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93" marR="21593" marT="21593" marB="21593" anchor="ctr"/>
                </a:tc>
              </a:tr>
              <a:tr h="2294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93" marR="21593" marT="21593" marB="21593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HAL</a:t>
                      </a:r>
                      <a:endParaRPr lang="en-US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93" marR="21593" marT="21593" marB="21593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en-US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93" marR="21593" marT="21593" marB="21593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EE,EC,ME.CE</a:t>
                      </a:r>
                      <a:endParaRPr lang="en-US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93" marR="21593" marT="21593" marB="21593" anchor="ctr"/>
                </a:tc>
              </a:tr>
              <a:tr h="2294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93" marR="21593" marT="21593" marB="21593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HPCL</a:t>
                      </a:r>
                      <a:endParaRPr lang="en-US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93" marR="21593" marT="21593" marB="21593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en-US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93" marR="21593" marT="21593" marB="21593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ME,CE,EE,EC,IN,CH</a:t>
                      </a:r>
                      <a:endParaRPr lang="en-US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93" marR="21593" marT="21593" marB="21593" anchor="ctr"/>
                </a:tc>
              </a:tr>
              <a:tr h="2934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93" marR="21593" marT="21593" marB="21593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IOCL</a:t>
                      </a:r>
                      <a:endParaRPr lang="en-US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93" marR="21593" marT="21593" marB="21593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en-US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93" marR="21593" marT="21593" marB="21593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CH,CE,CS,EE,EC,IN,ME,MT,XE</a:t>
                      </a:r>
                      <a:endParaRPr lang="en-US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93" marR="21593" marT="21593" marB="21593" anchor="ctr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813375"/>
            <a:ext cx="7924800" cy="503238"/>
          </a:xfrm>
        </p:spPr>
        <p:txBody>
          <a:bodyPr>
            <a:noAutofit/>
          </a:bodyPr>
          <a:lstStyle/>
          <a:p>
            <a:pPr algn="just"/>
            <a:r>
              <a:rPr lang="en-US" sz="1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List of (52+49) PSU companies recruit GATE qualified candidates for executive posts</a:t>
            </a:r>
            <a:endParaRPr 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35799" y="5791200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many more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200" y="228600"/>
            <a:ext cx="141417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Cont’d</a:t>
            </a:r>
          </a:p>
        </p:txBody>
      </p:sp>
    </p:spTree>
    <p:extLst>
      <p:ext uri="{BB962C8B-B14F-4D97-AF65-F5344CB8AC3E}">
        <p14:creationId xmlns:p14="http://schemas.microsoft.com/office/powerpoint/2010/main" xmlns="" val="123603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3962401"/>
          </a:xfrm>
        </p:spPr>
        <p:txBody>
          <a:bodyPr>
            <a:normAutofit/>
          </a:bodyPr>
          <a:lstStyle/>
          <a:p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PSU’s. </a:t>
            </a:r>
          </a:p>
          <a:p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M-Tech from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IISc’s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, IIT’s, NIT’s and other reputed institutions across India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M.S. from IIT’s, NIT’s and other reputed institutions across India.</a:t>
            </a:r>
          </a:p>
          <a:p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Research and development centers as a scientist post.</a:t>
            </a:r>
          </a:p>
          <a:p>
            <a:r>
              <a:rPr lang="en-IN" sz="2300" dirty="0" smtClean="0">
                <a:latin typeface="Times New Roman" pitchFamily="18" charset="0"/>
                <a:cs typeface="Times New Roman" pitchFamily="18" charset="0"/>
              </a:rPr>
              <a:t>MBA</a:t>
            </a:r>
          </a:p>
          <a:p>
            <a:r>
              <a:rPr lang="en-IN" sz="2300" dirty="0" smtClean="0">
                <a:latin typeface="Times New Roman" pitchFamily="18" charset="0"/>
                <a:cs typeface="Times New Roman" pitchFamily="18" charset="0"/>
              </a:rPr>
              <a:t>Study Abroad </a:t>
            </a:r>
            <a:endParaRPr lang="en-US" sz="2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Career Opportunities</a:t>
            </a:r>
          </a:p>
        </p:txBody>
      </p:sp>
    </p:spTree>
    <p:extLst>
      <p:ext uri="{BB962C8B-B14F-4D97-AF65-F5344CB8AC3E}">
        <p14:creationId xmlns:p14="http://schemas.microsoft.com/office/powerpoint/2010/main" xmlns="" val="255493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914400"/>
            <a:ext cx="7772400" cy="4525963"/>
          </a:xfrm>
        </p:spPr>
        <p:txBody>
          <a:bodyPr>
            <a:normAutofit/>
          </a:bodyPr>
          <a:lstStyle/>
          <a:p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Test the Engineering basics in a smart way.</a:t>
            </a:r>
          </a:p>
          <a:p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Task of mastering an entire course of Engineering (Around 30 subjects).</a:t>
            </a:r>
          </a:p>
          <a:p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only around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16% 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of all appearing candidates qualify.</a:t>
            </a:r>
          </a:p>
          <a:p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High percentiles (more than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95 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percentile, in some cases) are required to get admission in M.Tech or to get shortlist for PSU’s.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Concluding Remark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>
                <a:latin typeface="Times New Roman" pitchFamily="18" charset="0"/>
                <a:cs typeface="Times New Roman" pitchFamily="18" charset="0"/>
              </a:rPr>
            </a:b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565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55545" y="2044005"/>
            <a:ext cx="3813866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6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Thank You</a:t>
            </a:r>
            <a:endParaRPr lang="en-US" sz="6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620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Gate overview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Preparation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Subject wise marks distribution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Negative marking system and accuracy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Career opportunities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Planning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Concluding remarks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54864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Outline of Presentation 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816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153400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GATE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Graduate Aptitude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Test 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Engineering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Conducting Body-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IISc’s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7 IIT’s 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Bombay,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Delhi, Guwahati,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Kanpur,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Kharagpur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Madras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Roorke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), 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behalf of the National Coordination Board – GATE, Department of Higher Education, Ministry of Human Resources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Development (MHRD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),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Government of India.</a:t>
            </a:r>
          </a:p>
          <a:p>
            <a:pPr algn="just">
              <a:buFont typeface="Wingdings" pitchFamily="2" charset="2"/>
              <a:buChar char="Ø"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GATE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score-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Relative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performance level of a candidate.</a:t>
            </a:r>
          </a:p>
          <a:p>
            <a:pPr>
              <a:buFont typeface="Wingdings" pitchFamily="2" charset="2"/>
              <a:buChar char="Ø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655638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GATE Overview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68013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Financial assistance provided by MHRD and other government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agencies.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Exam and results – First week of February and second week of March.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Score is valid for 3 years.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Cont’d</a:t>
            </a:r>
          </a:p>
        </p:txBody>
      </p:sp>
    </p:spTree>
    <p:extLst>
      <p:ext uri="{BB962C8B-B14F-4D97-AF65-F5344CB8AC3E}">
        <p14:creationId xmlns:p14="http://schemas.microsoft.com/office/powerpoint/2010/main" xmlns="" val="388577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iyush\Downloads\WhatsApp Image 2020-05-07 at 12.54.47 AM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428736"/>
            <a:ext cx="5938422" cy="44291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52169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Special Classes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Test Series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Various Coaching institutes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Previous year question papers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Preparation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1056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15767036"/>
              </p:ext>
            </p:extLst>
          </p:nvPr>
        </p:nvGraphicFramePr>
        <p:xfrm>
          <a:off x="1143000" y="1600200"/>
          <a:ext cx="54864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Subject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Marks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Mathematics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13-15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General Aptitude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Subject Specific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68-70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Subject Wise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Weightage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321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Two types of questions are asked in GATE - multiple choice questions (MCQs) and numerical answer type (NAT)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questions.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As per the exam pattern of GATE 2018, the exam would be computer-based of three hours duration, comprising 65 questions.</a:t>
            </a:r>
            <a:r>
              <a:rPr lang="en-US" dirty="0"/>
              <a:t> </a:t>
            </a:r>
            <a:endParaRPr lang="en-US" dirty="0" smtClean="0"/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For 1-mark MCQs, 1/3 mark will be deducted for every incorrect attempt.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In case of 2-mark MCQs, the candidate will be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penalized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2/3 mark for wrong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attempt.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For questions that aren’t attempted, zero marks will be awarded.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There is no negative marking for numerical answer type (NAT) questions.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Pattern and Negative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marking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system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376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algn="just">
                  <a:lnSpc>
                    <a:spcPct val="90000"/>
                  </a:lnSpc>
                </a:pPr>
                <a:r>
                  <a:rPr lang="en-US" sz="2300" dirty="0" smtClean="0">
                    <a:latin typeface="Times New Roman" pitchFamily="18" charset="0"/>
                    <a:cs typeface="Times New Roman" pitchFamily="18" charset="0"/>
                  </a:rPr>
                  <a:t>Comprise </a:t>
                </a:r>
                <a:r>
                  <a:rPr lang="en-US" sz="2300" dirty="0">
                    <a:latin typeface="Times New Roman" pitchFamily="18" charset="0"/>
                    <a:cs typeface="Times New Roman" pitchFamily="18" charset="0"/>
                  </a:rPr>
                  <a:t>25 questions of 1-mark </a:t>
                </a:r>
                <a:r>
                  <a:rPr lang="en-US" sz="2300" dirty="0" smtClean="0">
                    <a:latin typeface="Times New Roman" pitchFamily="18" charset="0"/>
                    <a:cs typeface="Times New Roman" pitchFamily="18" charset="0"/>
                  </a:rPr>
                  <a:t>each (25 </a:t>
                </a:r>
                <a:r>
                  <a:rPr lang="en-US" sz="2300" dirty="0">
                    <a:latin typeface="Times New Roman" pitchFamily="18" charset="0"/>
                    <a:cs typeface="Times New Roman" pitchFamily="18" charset="0"/>
                  </a:rPr>
                  <a:t>marks) and 30 questions that each carry 2 marks </a:t>
                </a:r>
                <a:r>
                  <a:rPr lang="en-US" sz="2300" dirty="0" smtClean="0">
                    <a:latin typeface="Times New Roman" pitchFamily="18" charset="0"/>
                    <a:cs typeface="Times New Roman" pitchFamily="18" charset="0"/>
                  </a:rPr>
                  <a:t>(60 </a:t>
                </a:r>
                <a:r>
                  <a:rPr lang="en-US" sz="2300" dirty="0">
                    <a:latin typeface="Times New Roman" pitchFamily="18" charset="0"/>
                    <a:cs typeface="Times New Roman" pitchFamily="18" charset="0"/>
                  </a:rPr>
                  <a:t>marks</a:t>
                </a:r>
                <a:r>
                  <a:rPr lang="en-US" sz="2300" dirty="0" smtClean="0">
                    <a:latin typeface="Times New Roman" pitchFamily="18" charset="0"/>
                    <a:cs typeface="Times New Roman" pitchFamily="18" charset="0"/>
                  </a:rPr>
                  <a:t>), remaining (15 marks) is General Aptitude.</a:t>
                </a:r>
              </a:p>
              <a:p>
                <a:pPr algn="just">
                  <a:lnSpc>
                    <a:spcPct val="90000"/>
                  </a:lnSpc>
                </a:pPr>
                <a:endParaRPr lang="en-US" sz="2300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>
                  <a:lnSpc>
                    <a:spcPct val="90000"/>
                  </a:lnSpc>
                </a:pPr>
                <a:r>
                  <a:rPr lang="en-US" sz="2300" b="1" dirty="0" smtClean="0">
                    <a:latin typeface="Times New Roman" pitchFamily="18" charset="0"/>
                    <a:cs typeface="Times New Roman" pitchFamily="18" charset="0"/>
                  </a:rPr>
                  <a:t>Percentile</a:t>
                </a:r>
                <a:r>
                  <a:rPr lang="en-US" sz="23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en-US" sz="2300" b="1" dirty="0" smtClean="0">
                    <a:latin typeface="Times New Roman" pitchFamily="18" charset="0"/>
                    <a:cs typeface="Times New Roman" pitchFamily="18" charset="0"/>
                  </a:rPr>
                  <a:t>1-</a:t>
                </a:r>
                <a:r>
                  <a:rPr lang="en-US" sz="2300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300" b="1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300" b="1" i="0" smtClean="0">
                            <a:latin typeface="Cambria Math"/>
                            <a:cs typeface="Times New Roman" pitchFamily="18" charset="0"/>
                          </a:rPr>
                          <m:t>𝐀𝐈𝐑</m:t>
                        </m:r>
                      </m:num>
                      <m:den>
                        <m:r>
                          <a:rPr lang="en-US" sz="2300" b="1" i="0" smtClean="0">
                            <a:latin typeface="Cambria Math"/>
                            <a:cs typeface="Times New Roman" pitchFamily="18" charset="0"/>
                          </a:rPr>
                          <m:t>𝐓𝐨𝐭𝐚𝐥</m:t>
                        </m:r>
                        <m:r>
                          <a:rPr lang="en-US" sz="2300" b="1" i="0" smtClean="0"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en-US" sz="2300" b="1" i="0" smtClean="0">
                            <a:latin typeface="Cambria Math"/>
                            <a:cs typeface="Times New Roman" pitchFamily="18" charset="0"/>
                          </a:rPr>
                          <m:t>𝐍𝐨</m:t>
                        </m:r>
                        <m:r>
                          <a:rPr lang="en-US" sz="2300" b="1" i="0" smtClean="0">
                            <a:latin typeface="Cambria Math"/>
                            <a:cs typeface="Times New Roman" pitchFamily="18" charset="0"/>
                          </a:rPr>
                          <m:t>. </m:t>
                        </m:r>
                        <m:r>
                          <a:rPr lang="en-US" sz="2300" b="1" i="0" smtClean="0">
                            <a:latin typeface="Cambria Math"/>
                            <a:cs typeface="Times New Roman" pitchFamily="18" charset="0"/>
                          </a:rPr>
                          <m:t>𝐨𝐟</m:t>
                        </m:r>
                        <m:r>
                          <a:rPr lang="en-US" sz="2300" b="1" i="0" smtClean="0"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en-US" sz="2300" b="1" i="0" smtClean="0">
                            <a:latin typeface="Cambria Math"/>
                            <a:cs typeface="Times New Roman" pitchFamily="18" charset="0"/>
                          </a:rPr>
                          <m:t>𝐂𝐚𝐧𝐝𝐢𝐝𝐚𝐭𝐞𝐬</m:t>
                        </m:r>
                      </m:den>
                    </m:f>
                  </m:oMath>
                </a14:m>
                <a:endParaRPr lang="en-US" sz="2300" b="1" dirty="0" smtClean="0">
                  <a:latin typeface="Tiger" pitchFamily="18" charset="0"/>
                  <a:cs typeface="Times New Roman" pitchFamily="18" charset="0"/>
                </a:endParaRPr>
              </a:p>
              <a:p>
                <a:pPr algn="just">
                  <a:lnSpc>
                    <a:spcPct val="90000"/>
                  </a:lnSpc>
                </a:pPr>
                <a:endParaRPr lang="en-US" sz="2300" b="1" dirty="0">
                  <a:latin typeface="Tiger" pitchFamily="18" charset="0"/>
                  <a:cs typeface="Times New Roman" pitchFamily="18" charset="0"/>
                </a:endParaRPr>
              </a:p>
              <a:p>
                <a:pPr marL="109728" indent="0" algn="just">
                  <a:lnSpc>
                    <a:spcPct val="90000"/>
                  </a:lnSpc>
                  <a:buNone/>
                </a:pPr>
                <a:r>
                  <a:rPr lang="en-US" sz="2300" b="1" dirty="0" smtClean="0">
                    <a:latin typeface="Times New Roman" pitchFamily="18" charset="0"/>
                    <a:cs typeface="Times New Roman" pitchFamily="18" charset="0"/>
                  </a:rPr>
                  <a:t>Example,  </a:t>
                </a:r>
              </a:p>
              <a:p>
                <a:pPr marL="109728" indent="0" algn="just">
                  <a:lnSpc>
                    <a:spcPct val="90000"/>
                  </a:lnSpc>
                  <a:buNone/>
                </a:pPr>
                <a:r>
                  <a:rPr lang="en-US" sz="2300" b="1" dirty="0" smtClean="0">
                    <a:latin typeface="Times New Roman" pitchFamily="18" charset="0"/>
                    <a:cs typeface="Times New Roman" pitchFamily="18" charset="0"/>
                  </a:rPr>
                  <a:t>	Percentile  </a:t>
                </a:r>
                <a:r>
                  <a:rPr lang="en-US" sz="23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en-US" sz="2300" b="1" dirty="0">
                    <a:latin typeface="Times New Roman" pitchFamily="18" charset="0"/>
                    <a:cs typeface="Times New Roman" pitchFamily="18" charset="0"/>
                  </a:rPr>
                  <a:t>1-</a:t>
                </a:r>
                <a:r>
                  <a:rPr lang="en-US" sz="2300" dirty="0">
                    <a:latin typeface="Times New Roman" pitchFamily="18" charset="0"/>
                    <a:cs typeface="Times New Roman" pitchFamily="18" charset="0"/>
                  </a:rPr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300" b="1" i="1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300" b="1" i="0" smtClean="0">
                            <a:latin typeface="Cambria Math"/>
                            <a:cs typeface="Times New Roman" pitchFamily="18" charset="0"/>
                          </a:rPr>
                          <m:t>𝟔𝟒𝟑</m:t>
                        </m:r>
                      </m:num>
                      <m:den>
                        <m:r>
                          <a:rPr lang="en-US" sz="2300" b="1" i="0" smtClean="0">
                            <a:latin typeface="Cambria Math"/>
                            <a:cs typeface="Times New Roman" pitchFamily="18" charset="0"/>
                          </a:rPr>
                          <m:t>𝟖𝟏𝟏𝟕𝟓</m:t>
                        </m:r>
                      </m:den>
                    </m:f>
                  </m:oMath>
                </a14:m>
                <a:endParaRPr lang="en-US" sz="2300" b="1" dirty="0" smtClean="0">
                  <a:latin typeface="Tiger" pitchFamily="18" charset="0"/>
                  <a:cs typeface="Times New Roman" pitchFamily="18" charset="0"/>
                </a:endParaRPr>
              </a:p>
              <a:p>
                <a:pPr algn="just">
                  <a:lnSpc>
                    <a:spcPct val="90000"/>
                  </a:lnSpc>
                </a:pPr>
                <a:endParaRPr lang="en-US" sz="2300" b="1" dirty="0" smtClean="0">
                  <a:latin typeface="Tiger" pitchFamily="18" charset="0"/>
                  <a:cs typeface="Times New Roman" pitchFamily="18" charset="0"/>
                </a:endParaRPr>
              </a:p>
              <a:p>
                <a:pPr marL="1371600" lvl="5" indent="0" algn="just">
                  <a:lnSpc>
                    <a:spcPct val="90000"/>
                  </a:lnSpc>
                  <a:buNone/>
                </a:pPr>
                <a:r>
                  <a:rPr lang="en-US" b="1" dirty="0" smtClean="0">
                    <a:latin typeface="Tiger" pitchFamily="18" charset="0"/>
                    <a:cs typeface="Times New Roman" pitchFamily="18" charset="0"/>
                  </a:rPr>
                  <a:t/>
                </a:r>
                <a:r>
                  <a:rPr lang="en-US" b="1" smtClean="0">
                    <a:latin typeface="Tiger" pitchFamily="18" charset="0"/>
                    <a:cs typeface="Times New Roman" pitchFamily="18" charset="0"/>
                  </a:rPr>
                  <a:t/>
                </a:r>
                <a:r>
                  <a:rPr lang="en-US" sz="2000" b="1" smtClean="0">
                    <a:latin typeface="Tiger" pitchFamily="18" charset="0"/>
                    <a:cs typeface="Times New Roman" pitchFamily="18" charset="0"/>
                  </a:rPr>
                  <a:t>=</a:t>
                </a:r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99.21</a:t>
                </a:r>
                <a:endParaRPr lang="en-US" b="1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>
                  <a:lnSpc>
                    <a:spcPct val="90000"/>
                  </a:lnSpc>
                </a:pPr>
                <a:endParaRPr lang="en-US" sz="2300" b="1" dirty="0">
                  <a:latin typeface="Tiger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752" r="-10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Cont’d</a:t>
            </a:r>
          </a:p>
        </p:txBody>
      </p:sp>
    </p:spTree>
    <p:extLst>
      <p:ext uri="{BB962C8B-B14F-4D97-AF65-F5344CB8AC3E}">
        <p14:creationId xmlns:p14="http://schemas.microsoft.com/office/powerpoint/2010/main" xmlns="" val="167595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483</TotalTime>
  <Words>545</Words>
  <Application>Microsoft Office PowerPoint</Application>
  <PresentationFormat>On-screen Show (4:3)</PresentationFormat>
  <Paragraphs>232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Concourse</vt:lpstr>
      <vt:lpstr>Slide 1</vt:lpstr>
      <vt:lpstr>Outline of Presentation </vt:lpstr>
      <vt:lpstr>GATE Overview </vt:lpstr>
      <vt:lpstr>Cont’d</vt:lpstr>
      <vt:lpstr>Slide 5</vt:lpstr>
      <vt:lpstr>Preparation </vt:lpstr>
      <vt:lpstr>Subject Wise Weightage</vt:lpstr>
      <vt:lpstr>Pattern and Negative marking system </vt:lpstr>
      <vt:lpstr>Cont’d</vt:lpstr>
      <vt:lpstr>Statistics</vt:lpstr>
      <vt:lpstr>Cont’d</vt:lpstr>
      <vt:lpstr>Cont’d</vt:lpstr>
      <vt:lpstr>List of (52+49) PSU companies recruit GATE qualified candidates for executive posts</vt:lpstr>
      <vt:lpstr>Career Opportunities</vt:lpstr>
      <vt:lpstr>Concluding Remark 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GATE ANALYSIS</dc:title>
  <dc:creator>NIRVIKAR</dc:creator>
  <cp:lastModifiedBy>piyush</cp:lastModifiedBy>
  <cp:revision>115</cp:revision>
  <dcterms:created xsi:type="dcterms:W3CDTF">2017-09-10T09:58:47Z</dcterms:created>
  <dcterms:modified xsi:type="dcterms:W3CDTF">2020-05-20T12:13:47Z</dcterms:modified>
</cp:coreProperties>
</file>