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IN" sz="4400" spc="-1" strike="noStrike">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normAutofit/>
          </a:bodyPr>
          <a:p>
            <a:endParaRPr b="0" lang="en-IN" sz="3200" spc="-1" strike="noStrike">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IN" sz="4400" spc="-1" strike="noStrike">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en-IN" sz="3200" spc="-1" strike="noStrike">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en-IN" sz="3200" spc="-1" strike="noStrike">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rIns="0" tIns="0" bIns="0">
            <a:normAutofit/>
          </a:bodyPr>
          <a:p>
            <a:endParaRPr b="0" lang="en-IN" sz="3200" spc="-1" strike="noStrike">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IN" sz="4400" spc="-1" strike="noStrike">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rIns="0" tIns="0" bIns="0">
            <a:normAutofit/>
          </a:bodyPr>
          <a:p>
            <a:endParaRPr b="0" lang="en-IN" sz="3200" spc="-1" strike="noStrike">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rIns="0" tIns="0" bIns="0">
            <a:normAutofit/>
          </a:bodyPr>
          <a:p>
            <a:endParaRPr b="0" lang="en-IN" sz="3200" spc="-1" strike="noStrike">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rIns="0" tIns="0" bIns="0">
            <a:normAutofit/>
          </a:bodyPr>
          <a:p>
            <a:endParaRPr b="0" lang="en-IN" sz="3200" spc="-1" strike="noStrike">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rIns="0" tIns="0" bIns="0">
            <a:normAutofit/>
          </a:bodyPr>
          <a:p>
            <a:endParaRPr b="0" lang="en-IN" sz="3200" spc="-1" strike="noStrike">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rIns="0" tIns="0" bIns="0">
            <a:normAutofit/>
          </a:bodyPr>
          <a:p>
            <a:endParaRPr b="0" lang="en-IN" sz="3200" spc="-1" strike="noStrike">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IN" sz="4400" spc="-1" strike="noStrike">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n-IN"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IN"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normAutofit/>
          </a:bodyPr>
          <a:p>
            <a:endParaRPr b="0" lang="en-IN"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IN" sz="4400" spc="-1" strike="noStrike">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normAutofit/>
          </a:bodyPr>
          <a:p>
            <a:endParaRPr b="0" lang="en-IN" sz="3200" spc="-1" strike="noStrike">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normAutofit/>
          </a:bodyPr>
          <a:p>
            <a:endParaRPr b="0" lang="en-IN"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IN"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rIns="0" tIns="0" bIns="0" anchor="ctr"/>
          <a:p>
            <a:pPr algn="ctr"/>
            <a:endParaRPr b="0" lang="en-IN"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IN" sz="4400" spc="-1" strike="noStrike">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en-IN" sz="3200" spc="-1" strike="noStrike">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rIns="0" tIns="0" bIns="0">
            <a:normAutofit/>
          </a:bodyPr>
          <a:p>
            <a:endParaRPr b="0" lang="en-IN" sz="3200" spc="-1" strike="noStrike">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IN" sz="4400" spc="-1" strike="noStrike">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normAutofit/>
          </a:bodyPr>
          <a:p>
            <a:endParaRPr b="0" lang="en-IN" sz="3200" spc="-1" strike="noStrike">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IN" sz="3200" spc="-1" strike="noStrike">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IN" sz="4400" spc="-1" strike="noStrike">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en-IN"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IN" sz="3200" spc="-1" strike="noStrike">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normAutofit/>
          </a:bodyPr>
          <a:p>
            <a:endParaRPr b="0" lang="en-IN"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p:spPr>
        <p:txBody>
          <a:bodyPr lIns="0" rIns="0" tIns="0" bIns="0" anchor="ctr"/>
          <a:p>
            <a:pPr algn="ctr"/>
            <a:r>
              <a:rPr b="0" lang="en-IN" sz="4400" spc="-1" strike="noStrike">
                <a:latin typeface="Arial"/>
              </a:rPr>
              <a:t>Click to edit the title text format</a:t>
            </a:r>
            <a:endParaRPr b="0" lang="en-IN" sz="4400" spc="-1" strike="noStrike">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N" sz="3200" spc="-1" strike="noStrike">
                <a:latin typeface="Arial"/>
              </a:rPr>
              <a:t>Click to edit the outline text format</a:t>
            </a:r>
            <a:endParaRPr b="0" lang="en-IN" sz="3200" spc="-1" strike="noStrike">
              <a:latin typeface="Arial"/>
            </a:endParaRPr>
          </a:p>
          <a:p>
            <a:pPr lvl="1" marL="864000" indent="-324000">
              <a:spcBef>
                <a:spcPts val="1134"/>
              </a:spcBef>
              <a:buClr>
                <a:srgbClr val="000000"/>
              </a:buClr>
              <a:buSzPct val="75000"/>
              <a:buFont typeface="Symbol" charset="2"/>
              <a:buChar char=""/>
            </a:pPr>
            <a:r>
              <a:rPr b="0" lang="en-IN" sz="2800" spc="-1" strike="noStrike">
                <a:latin typeface="Arial"/>
              </a:rPr>
              <a:t>Second Outline Level</a:t>
            </a:r>
            <a:endParaRPr b="0" lang="en-IN" sz="2800" spc="-1" strike="noStrike">
              <a:latin typeface="Arial"/>
            </a:endParaRPr>
          </a:p>
          <a:p>
            <a:pPr lvl="2" marL="1296000" indent="-288000">
              <a:spcBef>
                <a:spcPts val="850"/>
              </a:spcBef>
              <a:buClr>
                <a:srgbClr val="000000"/>
              </a:buClr>
              <a:buSzPct val="45000"/>
              <a:buFont typeface="Wingdings" charset="2"/>
              <a:buChar char=""/>
            </a:pPr>
            <a:r>
              <a:rPr b="0" lang="en-IN" sz="2400" spc="-1" strike="noStrike">
                <a:latin typeface="Arial"/>
              </a:rPr>
              <a:t>Third Outline Level</a:t>
            </a:r>
            <a:endParaRPr b="0" lang="en-IN" sz="2400" spc="-1" strike="noStrike">
              <a:latin typeface="Arial"/>
            </a:endParaRPr>
          </a:p>
          <a:p>
            <a:pPr lvl="3" marL="1728000" indent="-216000">
              <a:spcBef>
                <a:spcPts val="567"/>
              </a:spcBef>
              <a:buClr>
                <a:srgbClr val="000000"/>
              </a:buClr>
              <a:buSzPct val="75000"/>
              <a:buFont typeface="Symbol" charset="2"/>
              <a:buChar char=""/>
            </a:pPr>
            <a:r>
              <a:rPr b="0" lang="en-IN" sz="2000" spc="-1" strike="noStrike">
                <a:latin typeface="Arial"/>
              </a:rPr>
              <a:t>Fourth Outline Level</a:t>
            </a:r>
            <a:endParaRPr b="0" lang="en-IN" sz="2000" spc="-1" strike="noStrike">
              <a:latin typeface="Arial"/>
            </a:endParaRPr>
          </a:p>
          <a:p>
            <a:pPr lvl="4" marL="2160000" indent="-216000">
              <a:spcBef>
                <a:spcPts val="283"/>
              </a:spcBef>
              <a:buClr>
                <a:srgbClr val="000000"/>
              </a:buClr>
              <a:buSzPct val="45000"/>
              <a:buFont typeface="Wingdings" charset="2"/>
              <a:buChar char=""/>
            </a:pPr>
            <a:r>
              <a:rPr b="0" lang="en-IN" sz="2000" spc="-1" strike="noStrike">
                <a:latin typeface="Arial"/>
              </a:rPr>
              <a:t>Fifth Outline Level</a:t>
            </a:r>
            <a:endParaRPr b="0" lang="en-IN" sz="2000" spc="-1" strike="noStrike">
              <a:latin typeface="Arial"/>
            </a:endParaRPr>
          </a:p>
          <a:p>
            <a:pPr lvl="5" marL="2592000" indent="-216000">
              <a:spcBef>
                <a:spcPts val="283"/>
              </a:spcBef>
              <a:buClr>
                <a:srgbClr val="000000"/>
              </a:buClr>
              <a:buSzPct val="45000"/>
              <a:buFont typeface="Wingdings" charset="2"/>
              <a:buChar char=""/>
            </a:pPr>
            <a:r>
              <a:rPr b="0" lang="en-IN" sz="2000" spc="-1" strike="noStrike">
                <a:latin typeface="Arial"/>
              </a:rPr>
              <a:t>Sixth Outline Level</a:t>
            </a:r>
            <a:endParaRPr b="0" lang="en-IN" sz="2000" spc="-1" strike="noStrike">
              <a:latin typeface="Arial"/>
            </a:endParaRPr>
          </a:p>
          <a:p>
            <a:pPr lvl="6" marL="3024000" indent="-216000">
              <a:spcBef>
                <a:spcPts val="283"/>
              </a:spcBef>
              <a:buClr>
                <a:srgbClr val="000000"/>
              </a:buClr>
              <a:buSzPct val="45000"/>
              <a:buFont typeface="Wingdings" charset="2"/>
              <a:buChar char=""/>
            </a:pPr>
            <a:r>
              <a:rPr b="0" lang="en-IN" sz="2000" spc="-1" strike="noStrike">
                <a:latin typeface="Arial"/>
              </a:rPr>
              <a:t>Seventh Outline Level</a:t>
            </a:r>
            <a:endParaRPr b="0" lang="en-IN"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38" name="Table 1"/>
          <p:cNvGraphicFramePr/>
          <p:nvPr/>
        </p:nvGraphicFramePr>
        <p:xfrm>
          <a:off x="74520" y="155880"/>
          <a:ext cx="11747520" cy="6323760"/>
        </p:xfrm>
        <a:graphic>
          <a:graphicData uri="http://schemas.openxmlformats.org/drawingml/2006/table">
            <a:tbl>
              <a:tblPr/>
              <a:tblGrid>
                <a:gridCol w="1173960"/>
                <a:gridCol w="1173960"/>
                <a:gridCol w="1173960"/>
                <a:gridCol w="1173960"/>
                <a:gridCol w="1173960"/>
                <a:gridCol w="1173960"/>
                <a:gridCol w="1173960"/>
                <a:gridCol w="1178280"/>
                <a:gridCol w="1176480"/>
                <a:gridCol w="1175400"/>
              </a:tblGrid>
              <a:tr h="790200">
                <a:tc>
                  <a:txBody>
                    <a:bodyPr lIns="90000" rIns="90000"/>
                    <a:p>
                      <a:pPr algn="ctr">
                        <a:lnSpc>
                          <a:spcPct val="100000"/>
                        </a:lnSpc>
                      </a:pPr>
                      <a:r>
                        <a:rPr b="1" lang="en-IN" sz="1600" spc="-1" strike="noStrike">
                          <a:latin typeface="Times New Roman"/>
                        </a:rPr>
                        <a:t>Name of Institute</a:t>
                      </a:r>
                      <a:endParaRPr b="0" lang="en-IN"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p>
                      <a:pPr algn="ctr">
                        <a:lnSpc>
                          <a:spcPct val="100000"/>
                        </a:lnSpc>
                      </a:pPr>
                      <a:r>
                        <a:rPr b="1" lang="en-IN" sz="1600" spc="-1" strike="noStrike">
                          <a:latin typeface="Times New Roman"/>
                        </a:rPr>
                        <a:t>Date of Online Class</a:t>
                      </a:r>
                      <a:endParaRPr b="0" lang="en-IN"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p>
                      <a:pPr algn="ctr">
                        <a:lnSpc>
                          <a:spcPct val="100000"/>
                        </a:lnSpc>
                      </a:pPr>
                      <a:r>
                        <a:rPr b="1" lang="en-IN" sz="1600" spc="-1" strike="noStrike">
                          <a:latin typeface="Times New Roman"/>
                        </a:rPr>
                        <a:t>Online Platform used</a:t>
                      </a:r>
                      <a:endParaRPr b="0" lang="en-IN"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p>
                      <a:pPr algn="ctr">
                        <a:lnSpc>
                          <a:spcPct val="100000"/>
                        </a:lnSpc>
                      </a:pPr>
                      <a:r>
                        <a:rPr b="1" lang="en-IN" sz="1600" spc="-1" strike="noStrike">
                          <a:latin typeface="Times New Roman"/>
                        </a:rPr>
                        <a:t>Branch</a:t>
                      </a:r>
                      <a:endParaRPr b="0" lang="en-IN"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gridSpan="6">
                  <a:txBody>
                    <a:bodyPr lIns="90000" rIns="90000"/>
                    <a:p>
                      <a:pPr algn="ctr">
                        <a:lnSpc>
                          <a:spcPct val="100000"/>
                        </a:lnSpc>
                      </a:pPr>
                      <a:r>
                        <a:rPr b="1" lang="en-IN" sz="1600" spc="-1" strike="noStrike">
                          <a:latin typeface="Times New Roman"/>
                          <a:ea typeface="Microsoft YaHei"/>
                        </a:rPr>
                        <a:t>No. of Classes</a:t>
                      </a:r>
                      <a:endParaRPr b="0" lang="en-IN"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r>
              <a:tr h="79020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pPr algn="ctr">
                        <a:lnSpc>
                          <a:spcPct val="100000"/>
                        </a:lnSpc>
                      </a:pPr>
                      <a:r>
                        <a:rPr b="0" lang="en-IN" sz="1100" spc="-1" strike="noStrike">
                          <a:latin typeface="Times New Roman"/>
                        </a:rPr>
                        <a:t>II SEM</a:t>
                      </a:r>
                      <a:endParaRPr b="0" lang="en-IN" sz="11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pPr algn="ctr">
                        <a:lnSpc>
                          <a:spcPct val="100000"/>
                        </a:lnSpc>
                      </a:pPr>
                      <a:r>
                        <a:rPr b="0" lang="en-IN" sz="1100" spc="-1" strike="noStrike">
                          <a:latin typeface="Times New Roman"/>
                        </a:rPr>
                        <a:t>IV SEM</a:t>
                      </a:r>
                      <a:endParaRPr b="0" lang="en-IN" sz="11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pPr algn="ctr">
                        <a:lnSpc>
                          <a:spcPct val="100000"/>
                        </a:lnSpc>
                      </a:pPr>
                      <a:r>
                        <a:rPr b="0" lang="en-IN" sz="1100" spc="-1" strike="noStrike">
                          <a:latin typeface="Times New Roman"/>
                        </a:rPr>
                        <a:t>VI SEM</a:t>
                      </a:r>
                      <a:endParaRPr b="0" lang="en-IN" sz="11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pPr algn="ctr">
                        <a:lnSpc>
                          <a:spcPct val="100000"/>
                        </a:lnSpc>
                      </a:pPr>
                      <a:r>
                        <a:rPr b="0" lang="en-IN" sz="1100" spc="-1" strike="noStrike">
                          <a:latin typeface="Times New Roman"/>
                        </a:rPr>
                        <a:t>VIII SEM</a:t>
                      </a:r>
                      <a:endParaRPr b="0" lang="en-IN" sz="11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pPr algn="ctr">
                        <a:lnSpc>
                          <a:spcPct val="100000"/>
                        </a:lnSpc>
                      </a:pPr>
                      <a:r>
                        <a:rPr b="0" lang="en-IN" sz="1100" spc="-1" strike="noStrike">
                          <a:latin typeface="Times New Roman"/>
                        </a:rPr>
                        <a:t>Mtech</a:t>
                      </a:r>
                      <a:endParaRPr b="0" lang="en-IN" sz="11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pPr algn="just">
                        <a:lnSpc>
                          <a:spcPct val="100000"/>
                        </a:lnSpc>
                      </a:pPr>
                      <a:r>
                        <a:rPr b="0" lang="en-IN" sz="1100" spc="-1" strike="noStrike">
                          <a:latin typeface="Times New Roman"/>
                        </a:rPr>
                        <a:t>TOTAL CLASSES</a:t>
                      </a:r>
                      <a:endParaRPr b="0" lang="en-IN" sz="11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790200">
                <a:tc rowSpan="6">
                  <a:txBody>
                    <a:bodyPr lIns="90000" rIns="90000"/>
                    <a:p>
                      <a:pPr>
                        <a:lnSpc>
                          <a:spcPct val="100000"/>
                        </a:lnSpc>
                      </a:pPr>
                      <a:r>
                        <a:rPr b="0" lang="en-IN" sz="1800" spc="-1" strike="noStrike">
                          <a:latin typeface="Arial"/>
                          <a:ea typeface="Microsoft YaHei"/>
                        </a:rPr>
                        <a:t>VEC Lakhanpur</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rowSpan="6">
                  <a:txBody>
                    <a:bodyPr lIns="90000" rIns="90000"/>
                    <a:p>
                      <a:pPr>
                        <a:lnSpc>
                          <a:spcPct val="100000"/>
                        </a:lnSpc>
                      </a:pPr>
                      <a:r>
                        <a:rPr b="0" lang="en-IN" sz="1800" spc="-1" strike="noStrike">
                          <a:latin typeface="Arial"/>
                          <a:ea typeface="Microsoft YaHei"/>
                        </a:rPr>
                        <a:t>30.03.2020   To  10.05.2020 </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rowSpan="6">
                  <a:txBody>
                    <a:bodyPr lIns="90000" rIns="90000"/>
                    <a:p>
                      <a:pPr>
                        <a:lnSpc>
                          <a:spcPct val="100000"/>
                        </a:lnSpc>
                      </a:pPr>
                      <a:r>
                        <a:rPr b="0" lang="en-IN" sz="1800" spc="-1" strike="noStrike">
                          <a:latin typeface="Arial"/>
                          <a:ea typeface="Microsoft YaHei"/>
                        </a:rPr>
                        <a:t>All (Microsoft Teams,  Cisco Webex App,  Zoom Meeting App, Google Hangout Meet, YouTube).</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pPr algn="just">
                        <a:lnSpc>
                          <a:spcPct val="100000"/>
                        </a:lnSpc>
                      </a:pPr>
                      <a:r>
                        <a:rPr b="0" lang="en-IN" sz="1800" spc="-1" strike="noStrike">
                          <a:latin typeface="Arial"/>
                        </a:rPr>
                        <a:t>ELECTRICAL</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pPr algn="ctr">
                        <a:lnSpc>
                          <a:spcPct val="100000"/>
                        </a:lnSpc>
                      </a:pPr>
                      <a:r>
                        <a:rPr b="0" lang="en-IN" sz="1800" spc="-1" strike="noStrike">
                          <a:latin typeface="Arial"/>
                        </a:rPr>
                        <a:t>59</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pPr algn="ctr">
                        <a:lnSpc>
                          <a:spcPct val="100000"/>
                        </a:lnSpc>
                      </a:pPr>
                      <a:r>
                        <a:rPr b="0" lang="en-IN" sz="1800" spc="-1" strike="noStrike">
                          <a:latin typeface="Arial"/>
                        </a:rPr>
                        <a:t>60</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pPr algn="ctr">
                        <a:lnSpc>
                          <a:spcPct val="100000"/>
                        </a:lnSpc>
                      </a:pPr>
                      <a:r>
                        <a:rPr b="0" lang="en-IN" sz="1800" spc="-1" strike="noStrike">
                          <a:latin typeface="Arial"/>
                        </a:rPr>
                        <a:t>63</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pPr algn="ctr">
                        <a:lnSpc>
                          <a:spcPct val="100000"/>
                        </a:lnSpc>
                      </a:pPr>
                      <a:r>
                        <a:rPr b="0" lang="en-IN" sz="1800" spc="-1" strike="noStrike">
                          <a:latin typeface="Arial"/>
                        </a:rPr>
                        <a:t>47</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pPr algn="ctr">
                        <a:lnSpc>
                          <a:spcPct val="100000"/>
                        </a:lnSpc>
                      </a:pPr>
                      <a:r>
                        <a:rPr b="0" lang="en-IN" sz="1800" spc="-1" strike="noStrike">
                          <a:latin typeface="Arial"/>
                        </a:rPr>
                        <a:t>22</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pPr algn="ctr">
                        <a:lnSpc>
                          <a:spcPct val="100000"/>
                        </a:lnSpc>
                      </a:pPr>
                      <a:r>
                        <a:rPr b="0" lang="en-IN" sz="1800" spc="-1" strike="noStrike">
                          <a:latin typeface="Arial"/>
                        </a:rPr>
                        <a:t>251</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790200">
                <a:tc vMerge="1">
                  <a:tcPr marL="90000" marR="90000">
                    <a:solidFill>
                      <a:srgbClr val="729fcf"/>
                    </a:solidFill>
                  </a:tcPr>
                </a:tc>
                <a:tc vMerge="1">
                  <a:tcPr marL="90000" marR="90000">
                    <a:solidFill>
                      <a:srgbClr val="729fcf"/>
                    </a:solidFill>
                  </a:tcPr>
                </a:tc>
                <a:tc vMerge="1">
                  <a:tcPr marL="90000" marR="90000">
                    <a:solidFill>
                      <a:srgbClr val="729fcf"/>
                    </a:solidFill>
                  </a:tcPr>
                </a:tc>
                <a:tc>
                  <a:txBody>
                    <a:bodyPr lIns="90000" rIns="90000"/>
                    <a:p>
                      <a:pPr algn="just">
                        <a:lnSpc>
                          <a:spcPct val="100000"/>
                        </a:lnSpc>
                      </a:pPr>
                      <a:r>
                        <a:rPr b="0" lang="en-IN" sz="1800" spc="-1" strike="noStrike">
                          <a:latin typeface="Arial"/>
                        </a:rPr>
                        <a:t>COMPUTER SCIENCE</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pPr algn="ctr">
                        <a:lnSpc>
                          <a:spcPct val="100000"/>
                        </a:lnSpc>
                      </a:pPr>
                      <a:r>
                        <a:rPr b="0" lang="en-IN" sz="1800" spc="-1" strike="noStrike">
                          <a:latin typeface="Arial"/>
                        </a:rPr>
                        <a:t>48</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pPr algn="ctr">
                        <a:lnSpc>
                          <a:spcPct val="100000"/>
                        </a:lnSpc>
                      </a:pPr>
                      <a:r>
                        <a:rPr b="0" lang="en-IN" sz="1800" spc="-1" strike="noStrike">
                          <a:latin typeface="Arial"/>
                        </a:rPr>
                        <a:t>97</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pPr algn="ctr">
                        <a:lnSpc>
                          <a:spcPct val="100000"/>
                        </a:lnSpc>
                      </a:pPr>
                      <a:r>
                        <a:rPr b="0" lang="en-IN" sz="1800" spc="-1" strike="noStrike">
                          <a:latin typeface="Arial"/>
                        </a:rPr>
                        <a:t>124</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pPr algn="ctr">
                        <a:lnSpc>
                          <a:spcPct val="100000"/>
                        </a:lnSpc>
                      </a:pPr>
                      <a:r>
                        <a:rPr b="0" lang="en-IN" sz="1800" spc="-1" strike="noStrike">
                          <a:latin typeface="Arial"/>
                        </a:rPr>
                        <a:t>71</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pPr algn="ctr">
                        <a:lnSpc>
                          <a:spcPct val="100000"/>
                        </a:lnSpc>
                      </a:pPr>
                      <a:r>
                        <a:rPr b="0" lang="en-IN" sz="1800" spc="-1" strike="noStrike">
                          <a:latin typeface="Arial"/>
                        </a:rPr>
                        <a:t>64</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pPr algn="ctr">
                        <a:lnSpc>
                          <a:spcPct val="100000"/>
                        </a:lnSpc>
                      </a:pPr>
                      <a:r>
                        <a:rPr b="0" lang="en-IN" sz="1800" spc="-1" strike="noStrike">
                          <a:latin typeface="Arial"/>
                        </a:rPr>
                        <a:t>404</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790200">
                <a:tc vMerge="1">
                  <a:tcPr marL="90000" marR="90000">
                    <a:solidFill>
                      <a:srgbClr val="729fcf"/>
                    </a:solidFill>
                  </a:tcPr>
                </a:tc>
                <a:tc vMerge="1">
                  <a:tcPr marL="90000" marR="90000">
                    <a:solidFill>
                      <a:srgbClr val="729fcf"/>
                    </a:solidFill>
                  </a:tcPr>
                </a:tc>
                <a:tc vMerge="1">
                  <a:tcPr marL="90000" marR="90000">
                    <a:solidFill>
                      <a:srgbClr val="729fcf"/>
                    </a:solidFill>
                  </a:tcPr>
                </a:tc>
                <a:tc>
                  <a:txBody>
                    <a:bodyPr lIns="90000" rIns="90000"/>
                    <a:p>
                      <a:pPr algn="just">
                        <a:lnSpc>
                          <a:spcPct val="100000"/>
                        </a:lnSpc>
                      </a:pPr>
                      <a:r>
                        <a:rPr b="0" lang="en-IN" sz="1800" spc="-1" strike="noStrike">
                          <a:latin typeface="Arial"/>
                        </a:rPr>
                        <a:t>MINING</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pPr algn="ctr">
                        <a:lnSpc>
                          <a:spcPct val="100000"/>
                        </a:lnSpc>
                      </a:pPr>
                      <a:r>
                        <a:rPr b="0" lang="en-IN" sz="1800" spc="-1" strike="noStrike">
                          <a:latin typeface="Arial"/>
                        </a:rPr>
                        <a:t>54</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pPr algn="ctr">
                        <a:lnSpc>
                          <a:spcPct val="100000"/>
                        </a:lnSpc>
                      </a:pPr>
                      <a:r>
                        <a:rPr b="0" lang="en-IN" sz="1800" spc="-1" strike="noStrike">
                          <a:latin typeface="Arial"/>
                        </a:rPr>
                        <a:t>45</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pPr algn="ctr">
                        <a:lnSpc>
                          <a:spcPct val="100000"/>
                        </a:lnSpc>
                      </a:pPr>
                      <a:r>
                        <a:rPr b="0" lang="en-IN" sz="1800" spc="-1" strike="noStrike">
                          <a:latin typeface="Arial"/>
                        </a:rPr>
                        <a:t>N.A.</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pPr algn="ctr">
                        <a:lnSpc>
                          <a:spcPct val="100000"/>
                        </a:lnSpc>
                      </a:pPr>
                      <a:r>
                        <a:rPr b="0" lang="en-IN" sz="1800" spc="-1" strike="noStrike">
                          <a:latin typeface="Arial"/>
                        </a:rPr>
                        <a:t>N.A.</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pPr algn="ctr">
                        <a:lnSpc>
                          <a:spcPct val="100000"/>
                        </a:lnSpc>
                      </a:pPr>
                      <a:r>
                        <a:rPr b="0" lang="en-IN" sz="1800" spc="-1" strike="noStrike">
                          <a:latin typeface="Arial"/>
                        </a:rPr>
                        <a:t>N.A.</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pPr algn="ctr">
                        <a:lnSpc>
                          <a:spcPct val="100000"/>
                        </a:lnSpc>
                      </a:pPr>
                      <a:r>
                        <a:rPr b="0" lang="en-IN" sz="1800" spc="-1" strike="noStrike">
                          <a:latin typeface="Arial"/>
                        </a:rPr>
                        <a:t>99</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790200">
                <a:tc vMerge="1">
                  <a:tcPr marL="90000" marR="90000">
                    <a:solidFill>
                      <a:srgbClr val="729fcf"/>
                    </a:solidFill>
                  </a:tcPr>
                </a:tc>
                <a:tc vMerge="1">
                  <a:tcPr marL="90000" marR="90000">
                    <a:solidFill>
                      <a:srgbClr val="729fcf"/>
                    </a:solidFill>
                  </a:tcPr>
                </a:tc>
                <a:tc vMerge="1">
                  <a:tcPr marL="90000" marR="90000">
                    <a:solidFill>
                      <a:srgbClr val="729fcf"/>
                    </a:solidFill>
                  </a:tcPr>
                </a:tc>
                <a:tc>
                  <a:txBody>
                    <a:bodyPr lIns="90000" rIns="90000"/>
                    <a:p>
                      <a:pPr algn="just">
                        <a:lnSpc>
                          <a:spcPct val="100000"/>
                        </a:lnSpc>
                      </a:pPr>
                      <a:r>
                        <a:rPr b="0" lang="en-IN" sz="1800" spc="-1" strike="noStrike">
                          <a:latin typeface="Arial"/>
                        </a:rPr>
                        <a:t>MECHANICAL</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pPr algn="ctr">
                        <a:lnSpc>
                          <a:spcPct val="100000"/>
                        </a:lnSpc>
                      </a:pPr>
                      <a:r>
                        <a:rPr b="0" lang="en-IN" sz="1800" spc="-1" strike="noStrike">
                          <a:latin typeface="Arial"/>
                        </a:rPr>
                        <a:t>40</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pPr algn="ctr">
                        <a:lnSpc>
                          <a:spcPct val="100000"/>
                        </a:lnSpc>
                      </a:pPr>
                      <a:r>
                        <a:rPr b="0" lang="en-IN" sz="1800" spc="-1" strike="noStrike">
                          <a:latin typeface="Arial"/>
                        </a:rPr>
                        <a:t>73</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pPr algn="ctr">
                        <a:lnSpc>
                          <a:spcPct val="100000"/>
                        </a:lnSpc>
                      </a:pPr>
                      <a:r>
                        <a:rPr b="0" lang="en-IN" sz="1800" spc="-1" strike="noStrike">
                          <a:latin typeface="Arial"/>
                        </a:rPr>
                        <a:t>75</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pPr algn="ctr">
                        <a:lnSpc>
                          <a:spcPct val="100000"/>
                        </a:lnSpc>
                      </a:pPr>
                      <a:r>
                        <a:rPr b="0" lang="en-IN" sz="1800" spc="-1" strike="noStrike">
                          <a:latin typeface="Arial"/>
                        </a:rPr>
                        <a:t>50</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pPr algn="ctr">
                        <a:lnSpc>
                          <a:spcPct val="100000"/>
                        </a:lnSpc>
                      </a:pPr>
                      <a:r>
                        <a:rPr b="0" lang="en-IN" sz="1800" spc="-1" strike="noStrike">
                          <a:latin typeface="Arial"/>
                        </a:rPr>
                        <a:t>27</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p>
                      <a:pPr algn="ctr">
                        <a:lnSpc>
                          <a:spcPct val="100000"/>
                        </a:lnSpc>
                      </a:pPr>
                      <a:r>
                        <a:rPr b="0" lang="en-IN" sz="1800" spc="-1" strike="noStrike">
                          <a:latin typeface="Arial"/>
                        </a:rPr>
                        <a:t>265</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790200">
                <a:tc vMerge="1">
                  <a:tcPr marL="90000" marR="90000">
                    <a:solidFill>
                      <a:srgbClr val="729fcf"/>
                    </a:solidFill>
                  </a:tcPr>
                </a:tc>
                <a:tc vMerge="1">
                  <a:tcPr marL="90000" marR="90000">
                    <a:solidFill>
                      <a:srgbClr val="729fcf"/>
                    </a:solidFill>
                  </a:tcPr>
                </a:tc>
                <a:tc vMerge="1">
                  <a:tcPr marL="90000" marR="90000">
                    <a:solidFill>
                      <a:srgbClr val="729fcf"/>
                    </a:solidFill>
                  </a:tcPr>
                </a:tc>
                <a:tc>
                  <a:txBody>
                    <a:bodyPr lIns="90000" rIns="90000"/>
                    <a:p>
                      <a:pPr algn="just">
                        <a:lnSpc>
                          <a:spcPct val="100000"/>
                        </a:lnSpc>
                      </a:pPr>
                      <a:r>
                        <a:rPr b="0" lang="en-IN" sz="1800" spc="-1" strike="noStrike">
                          <a:latin typeface="Arial"/>
                        </a:rPr>
                        <a:t>CIVIL</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pPr algn="ctr">
                        <a:lnSpc>
                          <a:spcPct val="100000"/>
                        </a:lnSpc>
                      </a:pPr>
                      <a:r>
                        <a:rPr b="0" lang="en-IN" sz="1800" spc="-1" strike="noStrike">
                          <a:latin typeface="Arial"/>
                        </a:rPr>
                        <a:t>57</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pPr algn="ctr">
                        <a:lnSpc>
                          <a:spcPct val="100000"/>
                        </a:lnSpc>
                      </a:pPr>
                      <a:r>
                        <a:rPr b="0" lang="en-IN" sz="1800" spc="-1" strike="noStrike">
                          <a:latin typeface="Arial"/>
                        </a:rPr>
                        <a:t>58</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pPr algn="ctr">
                        <a:lnSpc>
                          <a:spcPct val="100000"/>
                        </a:lnSpc>
                      </a:pPr>
                      <a:r>
                        <a:rPr b="0" lang="en-IN" sz="1800" spc="-1" strike="noStrike">
                          <a:latin typeface="Arial"/>
                        </a:rPr>
                        <a:t>65</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pPr algn="ctr">
                        <a:lnSpc>
                          <a:spcPct val="100000"/>
                        </a:lnSpc>
                      </a:pPr>
                      <a:r>
                        <a:rPr b="0" lang="en-IN" sz="1800" spc="-1" strike="noStrike">
                          <a:latin typeface="Arial"/>
                        </a:rPr>
                        <a:t>57</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pPr algn="ctr">
                        <a:lnSpc>
                          <a:spcPct val="100000"/>
                        </a:lnSpc>
                      </a:pPr>
                      <a:r>
                        <a:rPr b="0" lang="en-IN" sz="1800" spc="-1" strike="noStrike">
                          <a:latin typeface="Arial"/>
                        </a:rPr>
                        <a:t>48</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p>
                      <a:pPr algn="ctr">
                        <a:lnSpc>
                          <a:spcPct val="100000"/>
                        </a:lnSpc>
                      </a:pPr>
                      <a:r>
                        <a:rPr b="0" lang="en-IN" sz="1800" spc="-1" strike="noStrike">
                          <a:latin typeface="Arial"/>
                        </a:rPr>
                        <a:t>285</a:t>
                      </a:r>
                      <a:endParaRPr b="0" lang="en-IN"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792720">
                <a:tc vMerge="1">
                  <a:tcPr marL="90000" marR="90000">
                    <a:solidFill>
                      <a:srgbClr val="729fcf"/>
                    </a:solidFill>
                  </a:tcPr>
                </a:tc>
                <a:tc vMerge="1">
                  <a:tcPr marL="90000" marR="90000">
                    <a:solidFill>
                      <a:srgbClr val="729fcf"/>
                    </a:solidFill>
                  </a:tcPr>
                </a:tc>
                <a:tc vMerge="1">
                  <a:tcPr marL="90000" marR="90000">
                    <a:solidFill>
                      <a:srgbClr val="729fcf"/>
                    </a:solidFill>
                  </a:tcPr>
                </a:tc>
                <a:tc gridSpan="6">
                  <a:txBody>
                    <a:bodyPr lIns="90000" rIns="90000"/>
                    <a:p>
                      <a:pPr algn="ctr">
                        <a:lnSpc>
                          <a:spcPct val="100000"/>
                        </a:lnSpc>
                      </a:pPr>
                      <a:r>
                        <a:rPr b="1" lang="en-IN" sz="2400" spc="-1" strike="noStrike">
                          <a:latin typeface="Times New Roman"/>
                          <a:ea typeface="Microsoft YaHei"/>
                        </a:rPr>
                        <a:t>Total</a:t>
                      </a:r>
                      <a:endParaRPr b="0" lang="en-IN" sz="2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a:txBody>
                    <a:bodyPr lIns="90000" rIns="90000"/>
                    <a:p>
                      <a:pPr algn="ctr">
                        <a:lnSpc>
                          <a:spcPct val="100000"/>
                        </a:lnSpc>
                      </a:pPr>
                      <a:r>
                        <a:rPr b="1" lang="en-IN" sz="2200" spc="-1" strike="noStrike">
                          <a:latin typeface="Times New Roman"/>
                          <a:ea typeface="Microsoft YaHei"/>
                        </a:rPr>
                        <a:t>1304</a:t>
                      </a:r>
                      <a:endParaRPr b="0" lang="en-IN" sz="2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CustomShape 1"/>
          <p:cNvSpPr/>
          <p:nvPr/>
        </p:nvSpPr>
        <p:spPr>
          <a:xfrm>
            <a:off x="838080" y="365040"/>
            <a:ext cx="10513440" cy="13233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en-IN" sz="4400" spc="-1" strike="noStrike">
                <a:solidFill>
                  <a:srgbClr val="ce181e"/>
                </a:solidFill>
                <a:latin typeface="Times New Roman"/>
                <a:ea typeface="DejaVu Sans"/>
              </a:rPr>
              <a:t>Other Activities </a:t>
            </a:r>
            <a:endParaRPr b="0" lang="en-IN" sz="4400" spc="-1" strike="noStrike">
              <a:latin typeface="Arial"/>
            </a:endParaRPr>
          </a:p>
        </p:txBody>
      </p:sp>
      <p:sp>
        <p:nvSpPr>
          <p:cNvPr id="54" name="CustomShape 2"/>
          <p:cNvSpPr/>
          <p:nvPr/>
        </p:nvSpPr>
        <p:spPr>
          <a:xfrm>
            <a:off x="838080" y="1825560"/>
            <a:ext cx="10513440" cy="4349160"/>
          </a:xfrm>
          <a:prstGeom prst="rect">
            <a:avLst/>
          </a:prstGeom>
          <a:noFill/>
          <a:ln>
            <a:noFill/>
          </a:ln>
        </p:spPr>
        <p:style>
          <a:lnRef idx="0"/>
          <a:fillRef idx="0"/>
          <a:effectRef idx="0"/>
          <a:fontRef idx="minor"/>
        </p:style>
        <p:txBody>
          <a:bodyPr lIns="90000" rIns="90000" tIns="45000" bIns="45000"/>
          <a:p>
            <a:pPr>
              <a:lnSpc>
                <a:spcPct val="100000"/>
              </a:lnSpc>
            </a:pPr>
            <a:r>
              <a:rPr b="0" lang="en-IN" sz="2800" spc="-1" strike="noStrike">
                <a:solidFill>
                  <a:srgbClr val="000000"/>
                </a:solidFill>
                <a:latin typeface="Calibri"/>
                <a:ea typeface="DejaVu Sans"/>
              </a:rPr>
              <a:t>01. Awareness about COVID -19 : </a:t>
            </a:r>
            <a:r>
              <a:rPr b="0" lang="en-IN" sz="2800" spc="-1" strike="noStrike">
                <a:solidFill>
                  <a:srgbClr val="000000"/>
                </a:solidFill>
                <a:latin typeface="Calibri"/>
                <a:ea typeface="Microsoft YaHei"/>
              </a:rPr>
              <a:t>Awareness in Villages</a:t>
            </a:r>
            <a:endParaRPr b="0" lang="en-IN" sz="2800" spc="-1" strike="noStrike">
              <a:latin typeface="Arial"/>
            </a:endParaRPr>
          </a:p>
          <a:p>
            <a:pPr>
              <a:lnSpc>
                <a:spcPct val="100000"/>
              </a:lnSpc>
            </a:pPr>
            <a:r>
              <a:rPr b="0" lang="en-IN" sz="2800" spc="-1" strike="noStrike">
                <a:solidFill>
                  <a:srgbClr val="000000"/>
                </a:solidFill>
                <a:latin typeface="Calibri"/>
                <a:ea typeface="Microsoft YaHei"/>
              </a:rPr>
              <a:t>Name of Villages Where Program was conducted:</a:t>
            </a:r>
            <a:endParaRPr b="0" lang="en-IN" sz="2800" spc="-1" strike="noStrike">
              <a:latin typeface="Arial"/>
            </a:endParaRPr>
          </a:p>
          <a:p>
            <a:pPr>
              <a:lnSpc>
                <a:spcPct val="100000"/>
              </a:lnSpc>
            </a:pPr>
            <a:r>
              <a:rPr b="0" lang="en-IN" sz="2800" spc="-1" strike="noStrike">
                <a:solidFill>
                  <a:srgbClr val="000000"/>
                </a:solidFill>
                <a:latin typeface="Calibri"/>
                <a:ea typeface="Microsoft YaHei"/>
              </a:rPr>
              <a:t> </a:t>
            </a:r>
            <a:r>
              <a:rPr b="0" lang="en-IN" sz="2800" spc="-1" strike="noStrike">
                <a:solidFill>
                  <a:srgbClr val="000000"/>
                </a:solidFill>
                <a:latin typeface="Calibri"/>
                <a:ea typeface="Microsoft YaHei"/>
              </a:rPr>
              <a:t>1.Pandonagar (Silfili)</a:t>
            </a:r>
            <a:endParaRPr b="0" lang="en-IN" sz="2800" spc="-1" strike="noStrike">
              <a:latin typeface="Arial"/>
            </a:endParaRPr>
          </a:p>
          <a:p>
            <a:pPr>
              <a:lnSpc>
                <a:spcPct val="100000"/>
              </a:lnSpc>
            </a:pPr>
            <a:endParaRPr b="0" lang="en-IN" sz="2800" spc="-1" strike="noStrike">
              <a:latin typeface="Arial"/>
            </a:endParaRPr>
          </a:p>
          <a:p>
            <a:pPr>
              <a:lnSpc>
                <a:spcPct val="100000"/>
              </a:lnSpc>
            </a:pPr>
            <a:r>
              <a:rPr b="0" lang="en-IN" sz="2800" spc="-1" strike="noStrike">
                <a:solidFill>
                  <a:srgbClr val="000000"/>
                </a:solidFill>
                <a:latin typeface="Calibri"/>
                <a:ea typeface="Microsoft YaHei"/>
              </a:rPr>
              <a:t>2.Harradigra (Sandbar)</a:t>
            </a:r>
            <a:endParaRPr b="0" lang="en-IN" sz="2800" spc="-1" strike="noStrike">
              <a:latin typeface="Arial"/>
            </a:endParaRPr>
          </a:p>
          <a:p>
            <a:pPr>
              <a:lnSpc>
                <a:spcPct val="100000"/>
              </a:lnSpc>
            </a:pPr>
            <a:endParaRPr b="0" lang="en-IN" sz="2800" spc="-1" strike="noStrike">
              <a:latin typeface="Arial"/>
            </a:endParaRPr>
          </a:p>
          <a:p>
            <a:pPr>
              <a:lnSpc>
                <a:spcPct val="100000"/>
              </a:lnSpc>
            </a:pPr>
            <a:r>
              <a:rPr b="0" lang="en-IN" sz="2800" spc="-1" strike="noStrike">
                <a:solidFill>
                  <a:srgbClr val="000000"/>
                </a:solidFill>
                <a:latin typeface="Calibri"/>
                <a:ea typeface="Microsoft YaHei"/>
              </a:rPr>
              <a:t>3.Krishnapur (Mendrakalan)</a:t>
            </a:r>
            <a:endParaRPr b="0" lang="en-IN" sz="2800" spc="-1" strike="noStrike">
              <a:latin typeface="Arial"/>
            </a:endParaRPr>
          </a:p>
          <a:p>
            <a:pPr>
              <a:lnSpc>
                <a:spcPct val="100000"/>
              </a:lnSpc>
            </a:pPr>
            <a:endParaRPr b="0" lang="en-IN" sz="2800" spc="-1" strike="noStrike">
              <a:latin typeface="Arial"/>
            </a:endParaRPr>
          </a:p>
          <a:p>
            <a:pPr>
              <a:lnSpc>
                <a:spcPct val="100000"/>
              </a:lnSpc>
            </a:pPr>
            <a:r>
              <a:rPr b="0" lang="en-IN" sz="2800" spc="-1" strike="noStrike">
                <a:solidFill>
                  <a:srgbClr val="000000"/>
                </a:solidFill>
                <a:latin typeface="Calibri"/>
                <a:ea typeface="Microsoft YaHei"/>
              </a:rPr>
              <a:t>4. Salka(Lakhanpur)</a:t>
            </a:r>
            <a:endParaRPr b="0" lang="en-IN" sz="2800" spc="-1" strike="noStrike">
              <a:latin typeface="Arial"/>
            </a:endParaRPr>
          </a:p>
          <a:p>
            <a:pPr>
              <a:lnSpc>
                <a:spcPct val="100000"/>
              </a:lnSpc>
            </a:pPr>
            <a:endParaRPr b="0" lang="en-IN" sz="2800" spc="-1" strike="noStrike">
              <a:latin typeface="Arial"/>
            </a:endParaRPr>
          </a:p>
          <a:p>
            <a:pPr>
              <a:lnSpc>
                <a:spcPct val="100000"/>
              </a:lnSpc>
            </a:pPr>
            <a:r>
              <a:rPr b="0" lang="en-IN" sz="2800" spc="-1" strike="noStrike">
                <a:solidFill>
                  <a:srgbClr val="000000"/>
                </a:solidFill>
                <a:latin typeface="Calibri"/>
                <a:ea typeface="Microsoft YaHei"/>
              </a:rPr>
              <a:t>5. Ghaghri(Ambikapur)</a:t>
            </a:r>
            <a:endParaRPr b="0" lang="en-IN" sz="2800" spc="-1" strike="noStrike">
              <a:latin typeface="Arial"/>
            </a:endParaRPr>
          </a:p>
          <a:p>
            <a:pPr>
              <a:lnSpc>
                <a:spcPct val="90000"/>
              </a:lnSpc>
              <a:spcBef>
                <a:spcPts val="1001"/>
              </a:spcBef>
            </a:pPr>
            <a:endParaRPr b="0" lang="en-IN" sz="2800" spc="-1" strike="noStrike">
              <a:latin typeface="Arial"/>
            </a:endParaRPr>
          </a:p>
          <a:p>
            <a:pPr>
              <a:lnSpc>
                <a:spcPct val="90000"/>
              </a:lnSpc>
              <a:spcBef>
                <a:spcPts val="1001"/>
              </a:spcBef>
            </a:pPr>
            <a:endParaRPr b="0" lang="en-IN" sz="2800" spc="-1" strike="noStrike">
              <a:latin typeface="Arial"/>
            </a:endParaRPr>
          </a:p>
          <a:p>
            <a:pPr>
              <a:lnSpc>
                <a:spcPct val="90000"/>
              </a:lnSpc>
              <a:spcBef>
                <a:spcPts val="1001"/>
              </a:spcBef>
            </a:pPr>
            <a:endParaRPr b="0" lang="en-IN" sz="2800" spc="-1" strike="noStrike">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CustomShape 1"/>
          <p:cNvSpPr/>
          <p:nvPr/>
        </p:nvSpPr>
        <p:spPr>
          <a:xfrm>
            <a:off x="581040" y="32400"/>
            <a:ext cx="10513440" cy="973800"/>
          </a:xfrm>
          <a:prstGeom prst="rect">
            <a:avLst/>
          </a:prstGeom>
          <a:noFill/>
          <a:ln>
            <a:noFill/>
          </a:ln>
        </p:spPr>
        <p:style>
          <a:lnRef idx="0"/>
          <a:fillRef idx="0"/>
          <a:effectRef idx="0"/>
          <a:fontRef idx="minor"/>
        </p:style>
        <p:txBody>
          <a:bodyPr lIns="0" rIns="0" tIns="0" bIns="0" anchor="ctr"/>
          <a:p>
            <a:pPr algn="ctr">
              <a:lnSpc>
                <a:spcPct val="100000"/>
              </a:lnSpc>
            </a:pPr>
            <a:r>
              <a:rPr b="1" lang="en-IN" sz="3600" spc="-1" strike="noStrike">
                <a:solidFill>
                  <a:srgbClr val="ff0000"/>
                </a:solidFill>
                <a:latin typeface="Cambria Math"/>
                <a:ea typeface="DejaVu Sans"/>
              </a:rPr>
              <a:t>Out Come of Activity</a:t>
            </a:r>
            <a:endParaRPr b="0" lang="en-IN" sz="3600" spc="-1" strike="noStrike">
              <a:latin typeface="Arial"/>
            </a:endParaRPr>
          </a:p>
        </p:txBody>
      </p:sp>
      <p:graphicFrame>
        <p:nvGraphicFramePr>
          <p:cNvPr id="56" name="Table 2"/>
          <p:cNvGraphicFramePr/>
          <p:nvPr/>
        </p:nvGraphicFramePr>
        <p:xfrm>
          <a:off x="938160" y="1320120"/>
          <a:ext cx="9988200" cy="4929120"/>
        </p:xfrm>
        <a:graphic>
          <a:graphicData uri="http://schemas.openxmlformats.org/drawingml/2006/table">
            <a:tbl>
              <a:tblPr/>
              <a:tblGrid>
                <a:gridCol w="9988560"/>
              </a:tblGrid>
              <a:tr h="4929480">
                <a:tc>
                  <a:txBody>
                    <a:bodyPr lIns="90000" rIns="90000"/>
                    <a:p>
                      <a:pPr>
                        <a:lnSpc>
                          <a:spcPct val="100000"/>
                        </a:lnSpc>
                      </a:pPr>
                      <a:r>
                        <a:rPr b="0" lang="en-IN" sz="1500" spc="-1" strike="noStrike">
                          <a:latin typeface="Times New Roman"/>
                        </a:rPr>
                        <a:t>1.Almost all of the villagers are avoiding purchase of cooked food available in market even after opening of certain shops related to eatables post lockdown.</a:t>
                      </a:r>
                      <a:br/>
                      <a:br/>
                      <a:r>
                        <a:rPr b="0" lang="en-IN" sz="1500" spc="-1" strike="noStrike">
                          <a:latin typeface="Times New Roman"/>
                        </a:rPr>
                        <a:t>2. Villages have postponed marriages and other similar ceremony due to Corona to maintain social distancing.</a:t>
                      </a:r>
                      <a:br/>
                      <a:br/>
                      <a:r>
                        <a:rPr b="0" lang="en-IN" sz="1500" spc="-1" strike="noStrike">
                          <a:latin typeface="Times New Roman"/>
                        </a:rPr>
                        <a:t>3. Maintaining distance specially from the persons infected from fever cough and cold.</a:t>
                      </a:r>
                      <a:br/>
                      <a:br/>
                      <a:r>
                        <a:rPr b="0" lang="en-IN" sz="1500" spc="-1" strike="noStrike">
                          <a:latin typeface="Times New Roman"/>
                        </a:rPr>
                        <a:t>4. Principal of our institution conducted an online video conferencing in presence of Janpad Pratinidhi Lakhanpur - Shri Anil Gupta along with other faculty and students to initiate teaching the students of villages through online video conferencing so that maximum students may be benefited and learn during this lockdown specially the students who are having examination of class 10th this year.</a:t>
                      </a:r>
                      <a:endParaRPr b="0" lang="en-IN" sz="1500" spc="-1" strike="noStrike">
                        <a:latin typeface="Arial"/>
                      </a:endParaRPr>
                    </a:p>
                    <a:p>
                      <a:pPr>
                        <a:lnSpc>
                          <a:spcPct val="100000"/>
                        </a:lnSpc>
                      </a:pPr>
                      <a:endParaRPr b="0" lang="en-IN" sz="1500" spc="-1" strike="noStrike">
                        <a:latin typeface="Arial"/>
                      </a:endParaRPr>
                    </a:p>
                    <a:p>
                      <a:pPr>
                        <a:lnSpc>
                          <a:spcPct val="100000"/>
                        </a:lnSpc>
                      </a:pPr>
                      <a:r>
                        <a:rPr b="0" lang="en-IN" sz="1500" spc="-1" strike="noStrike">
                          <a:latin typeface="Times New Roman"/>
                        </a:rPr>
                        <a:t>5. Principal of institution created a Video himself which was publicised at villages by students which precisely demonstrated modes of maintaining hygiene.  </a:t>
                      </a:r>
                      <a:br/>
                      <a:br/>
                      <a:r>
                        <a:rPr b="0" lang="en-IN" sz="1500" spc="-1" strike="noStrike">
                          <a:latin typeface="Times New Roman"/>
                        </a:rPr>
                        <a:t>6.  One of the faculty of our institution came forward and help those families who not able to earn during this lockdown by providing then groceries for their meal which was widely appreciated by villagers . This even help them avoid going to market using public transport.</a:t>
                      </a:r>
                      <a:br/>
                      <a:br/>
                      <a:r>
                        <a:rPr b="0" lang="en-IN" sz="1500" spc="-1" strike="noStrike">
                          <a:latin typeface="Times New Roman"/>
                        </a:rPr>
                        <a:t>7. Students of our institution through various modes make the</a:t>
                      </a:r>
                      <a:r>
                        <a:rPr b="0" lang="en-IN" sz="1500" spc="-1" strike="noStrike">
                          <a:solidFill>
                            <a:srgbClr val="222222"/>
                          </a:solidFill>
                          <a:latin typeface="Times New Roman"/>
                          <a:ea typeface="Arial"/>
                        </a:rPr>
                        <a:t> villages understand that fight from Corona is only possible by being at home and maintaining Social distancing. Stay Home, Stay Safe was widely by the students of our Institute to make the villagers understand its long term impact.</a:t>
                      </a:r>
                      <a:endParaRPr b="0" lang="en-IN" sz="1500" spc="-1" strike="noStrike">
                        <a:latin typeface="Arial"/>
                      </a:endParaRPr>
                    </a:p>
                    <a:p>
                      <a:pPr>
                        <a:lnSpc>
                          <a:spcPct val="100000"/>
                        </a:lnSpc>
                      </a:pPr>
                      <a:endParaRPr b="0" lang="en-IN" sz="15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bl>
          </a:graphicData>
        </a:graphic>
      </p:graphicFrame>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CustomShape 1"/>
          <p:cNvSpPr/>
          <p:nvPr/>
        </p:nvSpPr>
        <p:spPr>
          <a:xfrm>
            <a:off x="838080" y="365040"/>
            <a:ext cx="10513440" cy="13233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en-IN" sz="4400" spc="-1" strike="noStrike">
                <a:solidFill>
                  <a:srgbClr val="ce181e"/>
                </a:solidFill>
                <a:latin typeface="Times New Roman"/>
                <a:ea typeface="DejaVu Sans"/>
              </a:rPr>
              <a:t>Other Activities </a:t>
            </a:r>
            <a:endParaRPr b="0" lang="en-IN" sz="4400" spc="-1" strike="noStrike">
              <a:latin typeface="Arial"/>
            </a:endParaRPr>
          </a:p>
        </p:txBody>
      </p:sp>
      <p:sp>
        <p:nvSpPr>
          <p:cNvPr id="58" name="CustomShape 2"/>
          <p:cNvSpPr/>
          <p:nvPr/>
        </p:nvSpPr>
        <p:spPr>
          <a:xfrm>
            <a:off x="838080" y="1825560"/>
            <a:ext cx="10513440" cy="4349160"/>
          </a:xfrm>
          <a:prstGeom prst="rect">
            <a:avLst/>
          </a:prstGeom>
          <a:noFill/>
          <a:ln>
            <a:noFill/>
          </a:ln>
        </p:spPr>
        <p:style>
          <a:lnRef idx="0"/>
          <a:fillRef idx="0"/>
          <a:effectRef idx="0"/>
          <a:fontRef idx="minor"/>
        </p:style>
        <p:txBody>
          <a:bodyPr lIns="90000" rIns="90000" tIns="45000" bIns="45000"/>
          <a:p>
            <a:pPr>
              <a:lnSpc>
                <a:spcPct val="100000"/>
              </a:lnSpc>
            </a:pPr>
            <a:r>
              <a:rPr b="0" lang="en-IN" sz="2800" spc="-1" strike="noStrike">
                <a:solidFill>
                  <a:srgbClr val="000000"/>
                </a:solidFill>
                <a:latin typeface="Calibri"/>
                <a:ea typeface="DejaVu Sans"/>
              </a:rPr>
              <a:t>01. Faculties are continuously Improving there  Teaching learning Skills by joining Several Webinar/ Seminar / MOOCs courses online.</a:t>
            </a:r>
            <a:endParaRPr b="0" lang="en-IN" sz="2800" spc="-1" strike="noStrike">
              <a:latin typeface="Arial"/>
            </a:endParaRPr>
          </a:p>
          <a:p>
            <a:pPr>
              <a:lnSpc>
                <a:spcPct val="100000"/>
              </a:lnSpc>
            </a:pPr>
            <a:endParaRPr b="0" lang="en-IN" sz="2800" spc="-1" strike="noStrike">
              <a:latin typeface="Arial"/>
            </a:endParaRPr>
          </a:p>
          <a:p>
            <a:pPr>
              <a:lnSpc>
                <a:spcPct val="100000"/>
              </a:lnSpc>
            </a:pPr>
            <a:r>
              <a:rPr b="0" lang="en-IN" sz="2800" spc="-1" strike="noStrike">
                <a:solidFill>
                  <a:srgbClr val="000000"/>
                </a:solidFill>
                <a:latin typeface="Calibri"/>
                <a:ea typeface="DejaVu Sans"/>
              </a:rPr>
              <a:t>02. Online Virtual labs are also been conducted at Several (Civil, Computer, Electrical, Mechanical Engg.) Departments.</a:t>
            </a:r>
            <a:endParaRPr b="0" lang="en-IN" sz="2800" spc="-1" strike="noStrike">
              <a:latin typeface="Arial"/>
            </a:endParaRPr>
          </a:p>
          <a:p>
            <a:pPr>
              <a:lnSpc>
                <a:spcPct val="100000"/>
              </a:lnSpc>
            </a:pPr>
            <a:endParaRPr b="0" lang="en-IN" sz="2800" spc="-1" strike="noStrike">
              <a:latin typeface="Arial"/>
            </a:endParaRPr>
          </a:p>
          <a:p>
            <a:pPr>
              <a:lnSpc>
                <a:spcPct val="100000"/>
              </a:lnSpc>
            </a:pPr>
            <a:r>
              <a:rPr b="0" lang="en-IN" sz="2800" spc="-1" strike="noStrike">
                <a:solidFill>
                  <a:srgbClr val="000000"/>
                </a:solidFill>
                <a:latin typeface="Calibri"/>
                <a:ea typeface="DejaVu Sans"/>
              </a:rPr>
              <a:t>03. BOG Meeting is also conducted during look-down using Meeting app, and the minutes of meeting has already been uploaded at institute’s website.</a:t>
            </a:r>
            <a:endParaRPr b="0" lang="en-IN" sz="2800" spc="-1" strike="noStrike">
              <a:latin typeface="Arial"/>
            </a:endParaRPr>
          </a:p>
          <a:p>
            <a:pPr algn="r">
              <a:lnSpc>
                <a:spcPct val="100000"/>
              </a:lnSpc>
            </a:pPr>
            <a:r>
              <a:rPr b="0" lang="en-IN" sz="2800" spc="-1" strike="noStrike">
                <a:solidFill>
                  <a:srgbClr val="000000"/>
                </a:solidFill>
                <a:latin typeface="Calibri"/>
                <a:ea typeface="DejaVu Sans"/>
              </a:rPr>
              <a:t>Cont.</a:t>
            </a:r>
            <a:endParaRPr b="0" lang="en-IN" sz="2800" spc="-1" strike="noStrike">
              <a:latin typeface="Arial"/>
            </a:endParaRPr>
          </a:p>
          <a:p>
            <a:pPr algn="r">
              <a:lnSpc>
                <a:spcPct val="100000"/>
              </a:lnSpc>
            </a:pPr>
            <a:endParaRPr b="0" lang="en-IN" sz="2800" spc="-1" strike="noStrike">
              <a:latin typeface="Arial"/>
            </a:endParaRPr>
          </a:p>
          <a:p>
            <a:pPr algn="r">
              <a:lnSpc>
                <a:spcPct val="100000"/>
              </a:lnSpc>
            </a:pPr>
            <a:endParaRPr b="0" lang="en-IN" sz="2800" spc="-1" strike="noStrike">
              <a:latin typeface="Arial"/>
            </a:endParaRPr>
          </a:p>
          <a:p>
            <a:pPr>
              <a:lnSpc>
                <a:spcPct val="100000"/>
              </a:lnSpc>
            </a:pPr>
            <a:endParaRPr b="0" lang="en-IN" sz="2800" spc="-1" strike="noStrike">
              <a:latin typeface="Arial"/>
            </a:endParaRPr>
          </a:p>
          <a:p>
            <a:pPr>
              <a:lnSpc>
                <a:spcPct val="100000"/>
              </a:lnSpc>
            </a:pPr>
            <a:r>
              <a:rPr b="0" lang="en-IN" sz="2800" spc="-1" strike="noStrike">
                <a:solidFill>
                  <a:srgbClr val="000000"/>
                </a:solidFill>
                <a:latin typeface="Calibri"/>
                <a:ea typeface="DejaVu Sans"/>
              </a:rPr>
              <a:t> </a:t>
            </a:r>
            <a:endParaRPr b="0" lang="en-IN" sz="2800" spc="-1" strike="noStrike">
              <a:latin typeface="Arial"/>
            </a:endParaRPr>
          </a:p>
          <a:p>
            <a:pPr>
              <a:lnSpc>
                <a:spcPct val="90000"/>
              </a:lnSpc>
              <a:spcBef>
                <a:spcPts val="1001"/>
              </a:spcBef>
            </a:pPr>
            <a:endParaRPr b="0" lang="en-IN" sz="2800" spc="-1" strike="noStrike">
              <a:latin typeface="Arial"/>
            </a:endParaRPr>
          </a:p>
          <a:p>
            <a:pPr>
              <a:lnSpc>
                <a:spcPct val="90000"/>
              </a:lnSpc>
              <a:spcBef>
                <a:spcPts val="1001"/>
              </a:spcBef>
            </a:pPr>
            <a:endParaRPr b="0" lang="en-IN" sz="2800" spc="-1" strike="noStrike">
              <a:latin typeface="Arial"/>
            </a:endParaRPr>
          </a:p>
          <a:p>
            <a:pPr>
              <a:lnSpc>
                <a:spcPct val="90000"/>
              </a:lnSpc>
              <a:spcBef>
                <a:spcPts val="1001"/>
              </a:spcBef>
            </a:pPr>
            <a:endParaRPr b="0" lang="en-IN" sz="2800" spc="-1" strike="noStrike">
              <a:latin typeface="Arial"/>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CustomShape 1"/>
          <p:cNvSpPr/>
          <p:nvPr/>
        </p:nvSpPr>
        <p:spPr>
          <a:xfrm>
            <a:off x="838080" y="365040"/>
            <a:ext cx="10513440" cy="13233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en-IN" sz="4400" spc="-1" strike="noStrike">
                <a:solidFill>
                  <a:srgbClr val="ce181e"/>
                </a:solidFill>
                <a:latin typeface="Times New Roman"/>
                <a:ea typeface="DejaVu Sans"/>
              </a:rPr>
              <a:t>Other Activities </a:t>
            </a:r>
            <a:endParaRPr b="0" lang="en-IN" sz="4400" spc="-1" strike="noStrike">
              <a:latin typeface="Arial"/>
            </a:endParaRPr>
          </a:p>
        </p:txBody>
      </p:sp>
      <p:sp>
        <p:nvSpPr>
          <p:cNvPr id="60" name="CustomShape 2"/>
          <p:cNvSpPr/>
          <p:nvPr/>
        </p:nvSpPr>
        <p:spPr>
          <a:xfrm>
            <a:off x="838080" y="1825560"/>
            <a:ext cx="10513440" cy="4349160"/>
          </a:xfrm>
          <a:prstGeom prst="rect">
            <a:avLst/>
          </a:prstGeom>
          <a:noFill/>
          <a:ln>
            <a:noFill/>
          </a:ln>
        </p:spPr>
        <p:style>
          <a:lnRef idx="0"/>
          <a:fillRef idx="0"/>
          <a:effectRef idx="0"/>
          <a:fontRef idx="minor"/>
        </p:style>
        <p:txBody>
          <a:bodyPr lIns="90000" rIns="90000" tIns="45000" bIns="45000"/>
          <a:p>
            <a:pPr>
              <a:lnSpc>
                <a:spcPct val="100000"/>
              </a:lnSpc>
            </a:pPr>
            <a:r>
              <a:rPr b="0" lang="en-IN" sz="2800" spc="-1" strike="noStrike">
                <a:solidFill>
                  <a:srgbClr val="000000"/>
                </a:solidFill>
                <a:latin typeface="Calibri"/>
                <a:ea typeface="DejaVu Sans"/>
              </a:rPr>
              <a:t>04. Online Class test has also been conducted and the result has been published at institute’s website. </a:t>
            </a:r>
            <a:endParaRPr b="0" lang="en-IN" sz="2800" spc="-1" strike="noStrike">
              <a:latin typeface="Arial"/>
            </a:endParaRPr>
          </a:p>
          <a:p>
            <a:pPr>
              <a:lnSpc>
                <a:spcPct val="100000"/>
              </a:lnSpc>
            </a:pPr>
            <a:endParaRPr b="0" lang="en-IN" sz="2800" spc="-1" strike="noStrike">
              <a:latin typeface="Arial"/>
            </a:endParaRPr>
          </a:p>
          <a:p>
            <a:pPr>
              <a:lnSpc>
                <a:spcPct val="100000"/>
              </a:lnSpc>
            </a:pPr>
            <a:r>
              <a:rPr b="0" lang="en-IN" sz="2800" spc="-1" strike="noStrike">
                <a:solidFill>
                  <a:srgbClr val="000000"/>
                </a:solidFill>
                <a:latin typeface="Calibri"/>
                <a:ea typeface="DejaVu Sans"/>
              </a:rPr>
              <a:t>05. Assignments are also given to the students using google classrooms and the marks of that assignments are also been published at the LMS tools.</a:t>
            </a:r>
            <a:endParaRPr b="0" lang="en-IN" sz="2800" spc="-1" strike="noStrike">
              <a:latin typeface="Arial"/>
            </a:endParaRPr>
          </a:p>
          <a:p>
            <a:pPr>
              <a:lnSpc>
                <a:spcPct val="100000"/>
              </a:lnSpc>
            </a:pPr>
            <a:endParaRPr b="0" lang="en-IN" sz="2800" spc="-1" strike="noStrike">
              <a:latin typeface="Arial"/>
            </a:endParaRPr>
          </a:p>
          <a:p>
            <a:pPr>
              <a:lnSpc>
                <a:spcPct val="100000"/>
              </a:lnSpc>
            </a:pPr>
            <a:r>
              <a:rPr b="0" lang="en-IN" sz="2800" spc="-1" strike="noStrike">
                <a:solidFill>
                  <a:srgbClr val="000000"/>
                </a:solidFill>
                <a:latin typeface="Calibri"/>
                <a:ea typeface="DejaVu Sans"/>
              </a:rPr>
              <a:t>03. Quizzes are also conducted digitally and the doubt clearing sessions are also conducted for the students (if and when required).</a:t>
            </a:r>
            <a:endParaRPr b="0" lang="en-IN" sz="2800" spc="-1" strike="noStrike">
              <a:latin typeface="Arial"/>
            </a:endParaRPr>
          </a:p>
          <a:p>
            <a:pPr algn="r">
              <a:lnSpc>
                <a:spcPct val="100000"/>
              </a:lnSpc>
            </a:pPr>
            <a:endParaRPr b="0" lang="en-IN" sz="2800" spc="-1" strike="noStrike">
              <a:latin typeface="Arial"/>
            </a:endParaRPr>
          </a:p>
          <a:p>
            <a:pPr algn="r">
              <a:lnSpc>
                <a:spcPct val="100000"/>
              </a:lnSpc>
            </a:pPr>
            <a:endParaRPr b="0" lang="en-IN" sz="2800" spc="-1" strike="noStrike">
              <a:latin typeface="Arial"/>
            </a:endParaRPr>
          </a:p>
          <a:p>
            <a:pPr algn="r">
              <a:lnSpc>
                <a:spcPct val="100000"/>
              </a:lnSpc>
            </a:pPr>
            <a:endParaRPr b="0" lang="en-IN" sz="2800" spc="-1" strike="noStrike">
              <a:latin typeface="Arial"/>
            </a:endParaRPr>
          </a:p>
          <a:p>
            <a:pPr>
              <a:lnSpc>
                <a:spcPct val="100000"/>
              </a:lnSpc>
            </a:pPr>
            <a:endParaRPr b="0" lang="en-IN" sz="2800" spc="-1" strike="noStrike">
              <a:latin typeface="Arial"/>
            </a:endParaRPr>
          </a:p>
          <a:p>
            <a:pPr>
              <a:lnSpc>
                <a:spcPct val="100000"/>
              </a:lnSpc>
            </a:pPr>
            <a:r>
              <a:rPr b="0" lang="en-IN" sz="2800" spc="-1" strike="noStrike">
                <a:solidFill>
                  <a:srgbClr val="000000"/>
                </a:solidFill>
                <a:latin typeface="Calibri"/>
                <a:ea typeface="DejaVu Sans"/>
              </a:rPr>
              <a:t> </a:t>
            </a:r>
            <a:endParaRPr b="0" lang="en-IN" sz="2800" spc="-1" strike="noStrike">
              <a:latin typeface="Arial"/>
            </a:endParaRPr>
          </a:p>
          <a:p>
            <a:pPr>
              <a:lnSpc>
                <a:spcPct val="90000"/>
              </a:lnSpc>
              <a:spcBef>
                <a:spcPts val="1001"/>
              </a:spcBef>
            </a:pPr>
            <a:endParaRPr b="0" lang="en-IN" sz="2800" spc="-1" strike="noStrike">
              <a:latin typeface="Arial"/>
            </a:endParaRPr>
          </a:p>
          <a:p>
            <a:pPr>
              <a:lnSpc>
                <a:spcPct val="90000"/>
              </a:lnSpc>
              <a:spcBef>
                <a:spcPts val="1001"/>
              </a:spcBef>
            </a:pPr>
            <a:endParaRPr b="0" lang="en-IN" sz="2800" spc="-1" strike="noStrike">
              <a:latin typeface="Arial"/>
            </a:endParaRPr>
          </a:p>
          <a:p>
            <a:pPr>
              <a:lnSpc>
                <a:spcPct val="90000"/>
              </a:lnSpc>
              <a:spcBef>
                <a:spcPts val="1001"/>
              </a:spcBef>
            </a:pPr>
            <a:endParaRPr b="0" lang="en-IN" sz="2800" spc="-1" strike="noStrike">
              <a:latin typeface="Arial"/>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 name="CustomShape 1"/>
          <p:cNvSpPr/>
          <p:nvPr/>
        </p:nvSpPr>
        <p:spPr>
          <a:xfrm>
            <a:off x="864000" y="11880"/>
            <a:ext cx="10513440" cy="13233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en-IN" sz="4400" spc="-1" strike="noStrike" u="sng">
                <a:solidFill>
                  <a:srgbClr val="000000"/>
                </a:solidFill>
                <a:uFillTx/>
                <a:latin typeface="Calibri Light"/>
                <a:ea typeface="DejaVu Sans"/>
              </a:rPr>
              <a:t>Webinar</a:t>
            </a:r>
            <a:r>
              <a:rPr b="0" lang="en-IN" sz="4400" spc="-1" strike="noStrike">
                <a:solidFill>
                  <a:srgbClr val="000000"/>
                </a:solidFill>
                <a:latin typeface="Calibri Light"/>
                <a:ea typeface="DejaVu Sans"/>
              </a:rPr>
              <a:t> </a:t>
            </a:r>
            <a:endParaRPr b="0" lang="en-IN" sz="4400" spc="-1" strike="noStrike">
              <a:latin typeface="Arial"/>
            </a:endParaRPr>
          </a:p>
        </p:txBody>
      </p:sp>
      <p:sp>
        <p:nvSpPr>
          <p:cNvPr id="40" name="CustomShape 2"/>
          <p:cNvSpPr/>
          <p:nvPr/>
        </p:nvSpPr>
        <p:spPr>
          <a:xfrm>
            <a:off x="838080" y="905040"/>
            <a:ext cx="10513440" cy="4349160"/>
          </a:xfrm>
          <a:prstGeom prst="rect">
            <a:avLst/>
          </a:prstGeom>
          <a:noFill/>
          <a:ln>
            <a:noFill/>
          </a:ln>
        </p:spPr>
        <p:style>
          <a:lnRef idx="0"/>
          <a:fillRef idx="0"/>
          <a:effectRef idx="0"/>
          <a:fontRef idx="minor"/>
        </p:style>
        <p:txBody>
          <a:bodyPr lIns="90000" rIns="90000" tIns="45000" bIns="45000"/>
          <a:p>
            <a:pPr>
              <a:lnSpc>
                <a:spcPct val="100000"/>
              </a:lnSpc>
            </a:pPr>
            <a:endParaRPr b="0" lang="en-IN" sz="1800" spc="-1" strike="noStrike">
              <a:latin typeface="Arial"/>
            </a:endParaRPr>
          </a:p>
          <a:p>
            <a:pPr>
              <a:lnSpc>
                <a:spcPct val="100000"/>
              </a:lnSpc>
            </a:pPr>
            <a:r>
              <a:rPr b="0" lang="en-IN" sz="1800" spc="-1" strike="noStrike">
                <a:solidFill>
                  <a:srgbClr val="000000"/>
                </a:solidFill>
                <a:latin typeface="Arial"/>
                <a:ea typeface="DejaVu Sans"/>
              </a:rPr>
              <a:t>1. Webinar on : </a:t>
            </a:r>
            <a:r>
              <a:rPr b="1" lang="en-IN" sz="1800" spc="-1" strike="noStrike">
                <a:solidFill>
                  <a:srgbClr val="ce181e"/>
                </a:solidFill>
                <a:latin typeface="Arial"/>
                <a:ea typeface="DejaVu Sans"/>
              </a:rPr>
              <a:t>TWO DAYS NATIONAL WEBINAR ON “CAREER PROSPECTS FOR ENGINEERING STUDENTS”</a:t>
            </a:r>
            <a:endParaRPr b="0" lang="en-IN" sz="18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2. Date: </a:t>
            </a:r>
            <a:r>
              <a:rPr b="1" lang="en-IN" sz="2200" spc="-1" strike="noStrike">
                <a:solidFill>
                  <a:srgbClr val="158466"/>
                </a:solidFill>
                <a:latin typeface="Times New Roman"/>
                <a:ea typeface="Calibri"/>
              </a:rPr>
              <a:t>18</a:t>
            </a:r>
            <a:r>
              <a:rPr b="1" lang="en-IN" sz="2200" spc="-1" strike="noStrike" baseline="30000">
                <a:solidFill>
                  <a:srgbClr val="158466"/>
                </a:solidFill>
                <a:latin typeface="Times New Roman"/>
                <a:ea typeface="Calibri"/>
              </a:rPr>
              <a:t>th</a:t>
            </a:r>
            <a:r>
              <a:rPr b="1" lang="en-IN" sz="2200" spc="-1" strike="noStrike">
                <a:solidFill>
                  <a:srgbClr val="158466"/>
                </a:solidFill>
                <a:latin typeface="Times New Roman"/>
                <a:ea typeface="Calibri"/>
              </a:rPr>
              <a:t> MAY &amp; 19</a:t>
            </a:r>
            <a:r>
              <a:rPr b="1" lang="en-IN" sz="2200" spc="-1" strike="noStrike" baseline="30000">
                <a:solidFill>
                  <a:srgbClr val="158466"/>
                </a:solidFill>
                <a:latin typeface="Times New Roman"/>
                <a:ea typeface="Calibri"/>
              </a:rPr>
              <a:t>th</a:t>
            </a:r>
            <a:r>
              <a:rPr b="1" lang="en-IN" sz="2200" spc="-1" strike="noStrike">
                <a:solidFill>
                  <a:srgbClr val="158466"/>
                </a:solidFill>
                <a:latin typeface="Times New Roman"/>
                <a:ea typeface="Calibri"/>
              </a:rPr>
              <a:t> MAY 2020</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Calibri"/>
              </a:rPr>
              <a:t>3.  Participants: </a:t>
            </a:r>
            <a:r>
              <a:rPr b="1" lang="en-IN" sz="2200" spc="-1" strike="noStrike">
                <a:solidFill>
                  <a:srgbClr val="3faf46"/>
                </a:solidFill>
                <a:latin typeface="Times New Roman"/>
                <a:ea typeface="Calibri"/>
              </a:rPr>
              <a:t>Final Year students, Faculty, Professionals</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4.  Guest Speaker(s):</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Mr. Ashish Gharpure, Managing Director, Genstru Consultants Pvt. Ltd., Pune, Maharastra, will illustrate on Career Prospects for Engineering Students with especial reference to infrastructure sector.</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Prof. Samir Bajpai, Head, Career Development Centre &amp; Professor, Civil Engineering Department, NIT, Raipur will deliver a speak on Emerging career avenues for graduating engineers in different sectors.</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Mr. Abhay Nand, Sr. Manager &amp; Geologist, in ONGC India, will deliver a speak on Career Prospects for Engineering Students with especial reference to Oil &amp; Fuel sector.</a:t>
            </a:r>
            <a:endParaRPr b="0" lang="en-IN" sz="2200" spc="-1" strike="noStrike">
              <a:latin typeface="Arial"/>
            </a:endParaRPr>
          </a:p>
          <a:p>
            <a:pPr algn="r">
              <a:lnSpc>
                <a:spcPct val="90000"/>
              </a:lnSpc>
              <a:spcBef>
                <a:spcPts val="1001"/>
              </a:spcBef>
            </a:pPr>
            <a:r>
              <a:rPr b="0" lang="en-IN" sz="2200" spc="-1" strike="noStrike">
                <a:solidFill>
                  <a:srgbClr val="000000"/>
                </a:solidFill>
                <a:latin typeface="Times New Roman"/>
                <a:ea typeface="Microsoft YaHei"/>
              </a:rPr>
              <a:t>Cont.</a:t>
            </a:r>
            <a:endParaRPr b="0" lang="en-IN" sz="2200" spc="-1" strike="noStrike">
              <a:latin typeface="Arial"/>
            </a:endParaRPr>
          </a:p>
          <a:p>
            <a:pPr algn="r">
              <a:lnSpc>
                <a:spcPct val="90000"/>
              </a:lnSpc>
              <a:spcBef>
                <a:spcPts val="1001"/>
              </a:spcBef>
            </a:pPr>
            <a:endParaRPr b="0" lang="en-IN" sz="2200" spc="-1" strike="noStrike">
              <a:latin typeface="Arial"/>
            </a:endParaRPr>
          </a:p>
          <a:p>
            <a:pPr>
              <a:lnSpc>
                <a:spcPct val="90000"/>
              </a:lnSpc>
              <a:spcBef>
                <a:spcPts val="1001"/>
              </a:spcBef>
            </a:pPr>
            <a:endParaRPr b="0" lang="en-IN" sz="2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CustomShape 1"/>
          <p:cNvSpPr/>
          <p:nvPr/>
        </p:nvSpPr>
        <p:spPr>
          <a:xfrm>
            <a:off x="936000" y="432000"/>
            <a:ext cx="10151640" cy="6912360"/>
          </a:xfrm>
          <a:prstGeom prst="rect">
            <a:avLst/>
          </a:prstGeom>
          <a:noFill/>
          <a:ln>
            <a:noFill/>
          </a:ln>
        </p:spPr>
        <p:style>
          <a:lnRef idx="0"/>
          <a:fillRef idx="0"/>
          <a:effectRef idx="0"/>
          <a:fontRef idx="minor"/>
        </p:style>
        <p:txBody>
          <a:bodyPr lIns="90000" rIns="90000" tIns="45000" bIns="45000"/>
          <a:p>
            <a:pPr>
              <a:lnSpc>
                <a:spcPct val="100000"/>
              </a:lnSpc>
            </a:pPr>
            <a:r>
              <a:rPr b="0" lang="en-IN" sz="2200" spc="-1" strike="noStrike">
                <a:solidFill>
                  <a:srgbClr val="000000"/>
                </a:solidFill>
                <a:latin typeface="Times New Roman"/>
                <a:ea typeface="Microsoft YaHei"/>
              </a:rPr>
              <a:t>Continued: </a:t>
            </a:r>
            <a:endParaRPr b="0" lang="en-IN" sz="2200" spc="-1" strike="noStrike">
              <a:latin typeface="Arial"/>
            </a:endParaRPr>
          </a:p>
          <a:p>
            <a:pPr>
              <a:lnSpc>
                <a:spcPct val="100000"/>
              </a:lnSpc>
            </a:pPr>
            <a:r>
              <a:rPr b="0" lang="en-IN" sz="2200" spc="-1" strike="noStrike">
                <a:solidFill>
                  <a:srgbClr val="000000"/>
                </a:solidFill>
                <a:latin typeface="Times New Roman"/>
                <a:ea typeface="Microsoft YaHei"/>
              </a:rPr>
              <a:t>Dr. Gopal Dhawan , Founder &amp; Chairman, Dr. Dhawan Academy of Geologists Pvt. Ltd, Former CMD, MECL, and Former Executive Director, Geo – Tech, NHPC, he shall be delivering a speak on career avenues in infrastructure and mining industry, which shall incorporate all core branches of engineering.</a:t>
            </a:r>
            <a:endParaRPr b="0" lang="en-IN" sz="2200" spc="-1" strike="noStrike">
              <a:latin typeface="Arial"/>
            </a:endParaRPr>
          </a:p>
          <a:p>
            <a:pPr>
              <a:lnSpc>
                <a:spcPct val="100000"/>
              </a:lnSpc>
            </a:pPr>
            <a:r>
              <a:rPr b="0" lang="en-IN" sz="2200" spc="-1" strike="noStrike">
                <a:solidFill>
                  <a:srgbClr val="000000"/>
                </a:solidFill>
                <a:latin typeface="Times New Roman"/>
                <a:ea typeface="Microsoft YaHei"/>
              </a:rPr>
              <a:t> </a:t>
            </a:r>
            <a:endParaRPr b="0" lang="en-IN" sz="2200" spc="-1" strike="noStrike">
              <a:latin typeface="Arial"/>
            </a:endParaRPr>
          </a:p>
          <a:p>
            <a:pPr>
              <a:lnSpc>
                <a:spcPct val="100000"/>
              </a:lnSpc>
            </a:pPr>
            <a:r>
              <a:rPr b="0" lang="en-IN" sz="2200" spc="-1" strike="noStrike">
                <a:solidFill>
                  <a:srgbClr val="000000"/>
                </a:solidFill>
                <a:latin typeface="Times New Roman"/>
                <a:ea typeface="Microsoft YaHei"/>
              </a:rPr>
              <a:t>Mr. Ramesh Narain Misra, Director &amp; Advisor (Engineering &amp; Contracts) Adjunct Professor, WRDM, IIT, Roorkee, and Former Chairman &amp; Managing Director, SJVN Ltd, he will share the session of Dr. Dhawan, putting his views on the same.</a:t>
            </a:r>
            <a:endParaRPr b="0" lang="en-IN" sz="2200" spc="-1" strike="noStrike">
              <a:latin typeface="Arial"/>
            </a:endParaRPr>
          </a:p>
          <a:p>
            <a:pPr>
              <a:lnSpc>
                <a:spcPct val="100000"/>
              </a:lnSpc>
            </a:pPr>
            <a:endParaRPr b="0" lang="en-IN" sz="2200" spc="-1" strike="noStrike">
              <a:latin typeface="Arial"/>
            </a:endParaRPr>
          </a:p>
          <a:p>
            <a:pPr>
              <a:lnSpc>
                <a:spcPct val="100000"/>
              </a:lnSpc>
            </a:pPr>
            <a:r>
              <a:rPr b="0" lang="en-IN" sz="2200" spc="-1" strike="noStrike">
                <a:solidFill>
                  <a:srgbClr val="000000"/>
                </a:solidFill>
                <a:latin typeface="Times New Roman"/>
                <a:ea typeface="Microsoft YaHei"/>
              </a:rPr>
              <a:t>Mr. Yogendra Deva, Director &amp; Advisor (Geology &amp; Strategy) Consulting Engineering Geologist of DDAG Pvt. Ltd,  Head,  Geology, ICCS Ltd, Senior Consultant, SMEC India Ltd. Former Vice President for Asia, IAEG and Formerly Director (Vol. Retd.), Geological Survey of India, he will also incorporating the session with Dr. Dhawan.</a:t>
            </a:r>
            <a:endParaRPr b="0" lang="en-IN" sz="2200" spc="-1" strike="noStrike">
              <a:latin typeface="Arial"/>
            </a:endParaRPr>
          </a:p>
          <a:p>
            <a:pPr>
              <a:lnSpc>
                <a:spcPct val="100000"/>
              </a:lnSpc>
            </a:pPr>
            <a:r>
              <a:rPr b="0" lang="en-IN" sz="2200" spc="-1" strike="noStrike">
                <a:solidFill>
                  <a:srgbClr val="000000"/>
                </a:solidFill>
                <a:latin typeface="Times New Roman"/>
                <a:ea typeface="Microsoft YaHei"/>
              </a:rPr>
              <a:t> </a:t>
            </a:r>
            <a:endParaRPr b="0" lang="en-IN" sz="2200" spc="-1" strike="noStrike">
              <a:latin typeface="Arial"/>
            </a:endParaRPr>
          </a:p>
          <a:p>
            <a:pPr>
              <a:lnSpc>
                <a:spcPct val="100000"/>
              </a:lnSpc>
            </a:pPr>
            <a:r>
              <a:rPr b="0" lang="en-IN" sz="2200" spc="-1" strike="noStrike">
                <a:solidFill>
                  <a:srgbClr val="000000"/>
                </a:solidFill>
                <a:latin typeface="Times New Roman"/>
                <a:ea typeface="Microsoft YaHei"/>
              </a:rPr>
              <a:t>Prof. Satyanarayana Murty Dasaka, Professor, Department of Civil Engineering, Indian Institute of Technology, Mumbai, he will share his experience on career prospect of graduating engineers on research fields.  </a:t>
            </a:r>
            <a:endParaRPr b="0" lang="en-IN" sz="2200" spc="-1" strike="noStrike">
              <a:latin typeface="Arial"/>
            </a:endParaRPr>
          </a:p>
          <a:p>
            <a:pPr>
              <a:lnSpc>
                <a:spcPct val="100000"/>
              </a:lnSpc>
            </a:pPr>
            <a:endParaRPr b="0" lang="en-IN" sz="2200" spc="-1" strike="noStrike">
              <a:latin typeface="Arial"/>
            </a:endParaRPr>
          </a:p>
          <a:p>
            <a:pPr>
              <a:lnSpc>
                <a:spcPct val="100000"/>
              </a:lnSpc>
            </a:pPr>
            <a:endParaRPr b="0" lang="en-IN" sz="2200" spc="-1" strike="noStrike">
              <a:latin typeface="Arial"/>
            </a:endParaRPr>
          </a:p>
          <a:p>
            <a:pPr>
              <a:lnSpc>
                <a:spcPct val="100000"/>
              </a:lnSpc>
            </a:pPr>
            <a:endParaRPr b="0" lang="en-IN" sz="2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CustomShape 1"/>
          <p:cNvSpPr/>
          <p:nvPr/>
        </p:nvSpPr>
        <p:spPr>
          <a:xfrm>
            <a:off x="936000" y="271440"/>
            <a:ext cx="10151640" cy="7288200"/>
          </a:xfrm>
          <a:prstGeom prst="rect">
            <a:avLst/>
          </a:prstGeom>
          <a:noFill/>
          <a:ln>
            <a:noFill/>
          </a:ln>
        </p:spPr>
        <p:style>
          <a:lnRef idx="0"/>
          <a:fillRef idx="0"/>
          <a:effectRef idx="0"/>
          <a:fontRef idx="minor"/>
        </p:style>
        <p:txBody>
          <a:bodyPr lIns="90000" rIns="90000" tIns="45000" bIns="45000"/>
          <a:p>
            <a:pPr>
              <a:lnSpc>
                <a:spcPct val="100000"/>
              </a:lnSpc>
            </a:pPr>
            <a:r>
              <a:rPr b="0" lang="en-IN" sz="2200" spc="-1" strike="noStrike">
                <a:solidFill>
                  <a:srgbClr val="000000"/>
                </a:solidFill>
                <a:latin typeface="Times New Roman"/>
                <a:ea typeface="Microsoft YaHei"/>
              </a:rPr>
              <a:t>Continued: </a:t>
            </a:r>
            <a:endParaRPr b="0" lang="en-IN" sz="2200" spc="-1" strike="noStrike">
              <a:latin typeface="Arial"/>
            </a:endParaRPr>
          </a:p>
          <a:p>
            <a:pPr>
              <a:lnSpc>
                <a:spcPct val="100000"/>
              </a:lnSpc>
            </a:pPr>
            <a:endParaRPr b="0" lang="en-IN" sz="2200" spc="-1" strike="noStrike">
              <a:latin typeface="Arial"/>
            </a:endParaRPr>
          </a:p>
          <a:p>
            <a:pPr>
              <a:lnSpc>
                <a:spcPct val="100000"/>
              </a:lnSpc>
            </a:pPr>
            <a:r>
              <a:rPr b="0" lang="en-IN" sz="1800" spc="-1" strike="noStrike">
                <a:solidFill>
                  <a:srgbClr val="000000"/>
                </a:solidFill>
                <a:latin typeface="Arial"/>
                <a:ea typeface="Microsoft YaHei"/>
              </a:rPr>
              <a:t>Er Arvind Singh, Australia </a:t>
            </a:r>
            <a:br/>
            <a:r>
              <a:rPr b="0" lang="en-IN" sz="1800" spc="-1" strike="noStrike">
                <a:solidFill>
                  <a:srgbClr val="000000"/>
                </a:solidFill>
                <a:latin typeface="Arial"/>
                <a:ea typeface="Microsoft YaHei"/>
              </a:rPr>
              <a:t>Registered Professional Engineer of Queensland (RPEQ) </a:t>
            </a:r>
            <a:br/>
            <a:r>
              <a:rPr b="0" lang="en-IN" sz="1800" spc="-1" strike="noStrike">
                <a:solidFill>
                  <a:srgbClr val="000000"/>
                </a:solidFill>
                <a:latin typeface="Arial"/>
                <a:ea typeface="Microsoft YaHei"/>
              </a:rPr>
              <a:t>Gladstone Water Board, Australia</a:t>
            </a:r>
            <a:endParaRPr b="0" lang="en-IN" sz="1800" spc="-1" strike="noStrike">
              <a:latin typeface="Arial"/>
            </a:endParaRPr>
          </a:p>
          <a:p>
            <a:pPr>
              <a:lnSpc>
                <a:spcPct val="100000"/>
              </a:lnSpc>
            </a:pPr>
            <a:endParaRPr b="0" lang="en-IN" sz="1800" spc="-1" strike="noStrike">
              <a:latin typeface="Arial"/>
            </a:endParaRPr>
          </a:p>
          <a:p>
            <a:pPr>
              <a:lnSpc>
                <a:spcPct val="100000"/>
              </a:lnSpc>
            </a:pPr>
            <a:r>
              <a:rPr b="0" lang="en-IN" sz="1800" spc="-1" strike="noStrike">
                <a:solidFill>
                  <a:srgbClr val="000000"/>
                </a:solidFill>
                <a:latin typeface="Arial"/>
                <a:ea typeface="Microsoft YaHei"/>
              </a:rPr>
              <a:t>Shri Raj Bharti Rusia </a:t>
            </a:r>
            <a:endParaRPr b="0" lang="en-IN" sz="1800" spc="-1" strike="noStrike">
              <a:latin typeface="Arial"/>
            </a:endParaRPr>
          </a:p>
          <a:p>
            <a:pPr>
              <a:lnSpc>
                <a:spcPct val="100000"/>
              </a:lnSpc>
            </a:pPr>
            <a:r>
              <a:rPr b="0" lang="en-IN" sz="1800" spc="-1" strike="noStrike">
                <a:solidFill>
                  <a:srgbClr val="000000"/>
                </a:solidFill>
                <a:latin typeface="Arial"/>
                <a:ea typeface="Microsoft YaHei"/>
              </a:rPr>
              <a:t>Experienced Data base Administrator, Manchester, Warrington, UK</a:t>
            </a:r>
            <a:endParaRPr b="0" lang="en-IN" sz="1800" spc="-1" strike="noStrike">
              <a:latin typeface="Arial"/>
            </a:endParaRPr>
          </a:p>
          <a:p>
            <a:pPr>
              <a:lnSpc>
                <a:spcPct val="100000"/>
              </a:lnSpc>
            </a:pPr>
            <a:endParaRPr b="0" lang="en-IN" sz="1800" spc="-1" strike="noStrike">
              <a:latin typeface="Arial"/>
            </a:endParaRPr>
          </a:p>
          <a:p>
            <a:pPr>
              <a:lnSpc>
                <a:spcPct val="100000"/>
              </a:lnSpc>
            </a:pPr>
            <a:r>
              <a:rPr b="0" lang="en-IN" sz="1800" spc="-1" strike="noStrike">
                <a:solidFill>
                  <a:srgbClr val="000000"/>
                </a:solidFill>
                <a:latin typeface="Arial"/>
                <a:ea typeface="Microsoft YaHei"/>
              </a:rPr>
              <a:t>Prof Shubash Chandra Sharma, Professor Manipal University, Rajasthan</a:t>
            </a:r>
            <a:endParaRPr b="0" lang="en-IN" sz="1800" spc="-1" strike="noStrike">
              <a:latin typeface="Arial"/>
            </a:endParaRPr>
          </a:p>
          <a:p>
            <a:pPr>
              <a:lnSpc>
                <a:spcPct val="100000"/>
              </a:lnSpc>
            </a:pPr>
            <a:endParaRPr b="0" lang="en-IN" sz="1800" spc="-1" strike="noStrike">
              <a:latin typeface="Arial"/>
            </a:endParaRPr>
          </a:p>
          <a:p>
            <a:pPr>
              <a:lnSpc>
                <a:spcPct val="100000"/>
              </a:lnSpc>
            </a:pPr>
            <a:r>
              <a:rPr b="0" lang="en-IN" sz="2200" spc="-1" strike="noStrike">
                <a:solidFill>
                  <a:srgbClr val="000000"/>
                </a:solidFill>
                <a:latin typeface="Times New Roman"/>
                <a:ea typeface="Microsoft YaHei"/>
              </a:rPr>
              <a:t>Mr Rohit Khare, CS and IT Expert USA</a:t>
            </a:r>
            <a:endParaRPr b="0" lang="en-IN" sz="2200" spc="-1" strike="noStrike">
              <a:latin typeface="Arial"/>
            </a:endParaRPr>
          </a:p>
          <a:p>
            <a:pPr>
              <a:lnSpc>
                <a:spcPct val="100000"/>
              </a:lnSpc>
            </a:pPr>
            <a:endParaRPr b="0" lang="en-IN" sz="2200" spc="-1" strike="noStrike">
              <a:latin typeface="Arial"/>
            </a:endParaRPr>
          </a:p>
          <a:p>
            <a:pPr>
              <a:lnSpc>
                <a:spcPct val="100000"/>
              </a:lnSpc>
            </a:pPr>
            <a:endParaRPr b="0" lang="en-IN" sz="2200" spc="-1" strike="noStrike">
              <a:latin typeface="Arial"/>
            </a:endParaRPr>
          </a:p>
          <a:p>
            <a:pPr>
              <a:lnSpc>
                <a:spcPct val="100000"/>
              </a:lnSpc>
            </a:pPr>
            <a:r>
              <a:rPr b="0" lang="en-IN" sz="2200" spc="-1" strike="noStrike">
                <a:solidFill>
                  <a:srgbClr val="000000"/>
                </a:solidFill>
                <a:latin typeface="Times New Roman"/>
                <a:ea typeface="Microsoft YaHei"/>
              </a:rPr>
              <a:t>5. Attendance : </a:t>
            </a:r>
            <a:r>
              <a:rPr b="1" lang="en-IN" sz="2200" spc="-1" strike="noStrike">
                <a:solidFill>
                  <a:srgbClr val="bf0041"/>
                </a:solidFill>
                <a:latin typeface="Times New Roman"/>
                <a:ea typeface="Microsoft YaHei"/>
              </a:rPr>
              <a:t>251 Participants</a:t>
            </a:r>
            <a:endParaRPr b="0" lang="en-IN" sz="2200" spc="-1" strike="noStrike">
              <a:latin typeface="Arial"/>
            </a:endParaRPr>
          </a:p>
          <a:p>
            <a:pPr>
              <a:lnSpc>
                <a:spcPct val="100000"/>
              </a:lnSpc>
            </a:pPr>
            <a:endParaRPr b="0" lang="en-IN" sz="2200" spc="-1" strike="noStrike">
              <a:latin typeface="Arial"/>
            </a:endParaRPr>
          </a:p>
          <a:p>
            <a:pPr>
              <a:lnSpc>
                <a:spcPct val="100000"/>
              </a:lnSpc>
            </a:pPr>
            <a:r>
              <a:rPr b="0" lang="en-IN" sz="2200" spc="-1" strike="noStrike">
                <a:solidFill>
                  <a:srgbClr val="000000"/>
                </a:solidFill>
                <a:latin typeface="Times New Roman"/>
                <a:ea typeface="Microsoft YaHei"/>
              </a:rPr>
              <a:t>6. Platform: </a:t>
            </a:r>
            <a:r>
              <a:rPr b="1" lang="en-IN" sz="2200" spc="-1" strike="noStrike">
                <a:solidFill>
                  <a:srgbClr val="ff4000"/>
                </a:solidFill>
                <a:latin typeface="Times New Roman"/>
                <a:ea typeface="Calibri"/>
              </a:rPr>
              <a:t>Video Conferencing on Dhooth Application</a:t>
            </a:r>
            <a:endParaRPr b="0" lang="en-IN" sz="2200" spc="-1" strike="noStrike">
              <a:latin typeface="Arial"/>
            </a:endParaRPr>
          </a:p>
          <a:p>
            <a:pPr>
              <a:lnSpc>
                <a:spcPct val="100000"/>
              </a:lnSpc>
            </a:pPr>
            <a:endParaRPr b="0" lang="en-IN" sz="2200" spc="-1" strike="noStrike">
              <a:latin typeface="Arial"/>
            </a:endParaRPr>
          </a:p>
          <a:p>
            <a:pPr>
              <a:lnSpc>
                <a:spcPct val="100000"/>
              </a:lnSpc>
            </a:pPr>
            <a:r>
              <a:rPr b="1" lang="en-IN" sz="2200" spc="-1" strike="noStrike">
                <a:solidFill>
                  <a:srgbClr val="000000"/>
                </a:solidFill>
                <a:latin typeface="Times New Roman"/>
                <a:ea typeface="Calibri"/>
              </a:rPr>
              <a:t>Note: For further information please find the ppt attached with the mail regarding this webinar.</a:t>
            </a:r>
            <a:endParaRPr b="0" lang="en-IN" sz="2200" spc="-1" strike="noStrike">
              <a:latin typeface="Arial"/>
            </a:endParaRPr>
          </a:p>
          <a:p>
            <a:pPr>
              <a:lnSpc>
                <a:spcPct val="100000"/>
              </a:lnSpc>
            </a:pPr>
            <a:endParaRPr b="0" lang="en-IN" sz="2200" spc="-1" strike="noStrike">
              <a:latin typeface="Arial"/>
            </a:endParaRPr>
          </a:p>
          <a:p>
            <a:pPr>
              <a:lnSpc>
                <a:spcPct val="100000"/>
              </a:lnSpc>
            </a:pPr>
            <a:r>
              <a:rPr b="0" lang="en-IN" sz="2200" spc="-1" strike="noStrike">
                <a:solidFill>
                  <a:srgbClr val="000000"/>
                </a:solidFill>
                <a:latin typeface="Times New Roman"/>
                <a:ea typeface="Microsoft YaHei"/>
              </a:rPr>
              <a:t> </a:t>
            </a:r>
            <a:endParaRPr b="0" lang="en-IN" sz="2200" spc="-1" strike="noStrike">
              <a:latin typeface="Arial"/>
            </a:endParaRPr>
          </a:p>
          <a:p>
            <a:pPr>
              <a:lnSpc>
                <a:spcPct val="100000"/>
              </a:lnSpc>
            </a:pPr>
            <a:endParaRPr b="0" lang="en-IN" sz="2200" spc="-1" strike="noStrike">
              <a:latin typeface="Arial"/>
            </a:endParaRPr>
          </a:p>
          <a:p>
            <a:pPr>
              <a:lnSpc>
                <a:spcPct val="100000"/>
              </a:lnSpc>
            </a:pPr>
            <a:endParaRPr b="0" lang="en-IN" sz="2200" spc="-1" strike="noStrike">
              <a:latin typeface="Arial"/>
            </a:endParaRPr>
          </a:p>
          <a:p>
            <a:pPr>
              <a:lnSpc>
                <a:spcPct val="100000"/>
              </a:lnSpc>
            </a:pPr>
            <a:endParaRPr b="0" lang="en-IN" sz="2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CustomShape 1"/>
          <p:cNvSpPr/>
          <p:nvPr/>
        </p:nvSpPr>
        <p:spPr>
          <a:xfrm>
            <a:off x="864000" y="11880"/>
            <a:ext cx="10513440" cy="13233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en-IN" sz="4400" spc="-1" strike="noStrike" u="sng">
                <a:solidFill>
                  <a:srgbClr val="000000"/>
                </a:solidFill>
                <a:uFillTx/>
                <a:latin typeface="Calibri Light"/>
                <a:ea typeface="DejaVu Sans"/>
              </a:rPr>
              <a:t>Webinar</a:t>
            </a:r>
            <a:r>
              <a:rPr b="0" lang="en-IN" sz="4400" spc="-1" strike="noStrike">
                <a:solidFill>
                  <a:srgbClr val="000000"/>
                </a:solidFill>
                <a:latin typeface="Calibri Light"/>
                <a:ea typeface="DejaVu Sans"/>
              </a:rPr>
              <a:t> </a:t>
            </a:r>
            <a:endParaRPr b="0" lang="en-IN" sz="4400" spc="-1" strike="noStrike">
              <a:latin typeface="Arial"/>
            </a:endParaRPr>
          </a:p>
        </p:txBody>
      </p:sp>
      <p:sp>
        <p:nvSpPr>
          <p:cNvPr id="44" name="CustomShape 2"/>
          <p:cNvSpPr/>
          <p:nvPr/>
        </p:nvSpPr>
        <p:spPr>
          <a:xfrm>
            <a:off x="838080" y="905040"/>
            <a:ext cx="10513440" cy="4349160"/>
          </a:xfrm>
          <a:prstGeom prst="rect">
            <a:avLst/>
          </a:prstGeom>
          <a:noFill/>
          <a:ln>
            <a:noFill/>
          </a:ln>
        </p:spPr>
        <p:style>
          <a:lnRef idx="0"/>
          <a:fillRef idx="0"/>
          <a:effectRef idx="0"/>
          <a:fontRef idx="minor"/>
        </p:style>
        <p:txBody>
          <a:bodyPr lIns="90000" rIns="90000" tIns="45000" bIns="45000"/>
          <a:p>
            <a:pPr>
              <a:lnSpc>
                <a:spcPct val="90000"/>
              </a:lnSpc>
              <a:spcBef>
                <a:spcPts val="1001"/>
              </a:spcBef>
            </a:pPr>
            <a:endParaRPr b="0" lang="en-IN" sz="18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1. Webinar on : </a:t>
            </a:r>
            <a:r>
              <a:rPr b="1" lang="en-IN" sz="2200" spc="-1" strike="noStrike">
                <a:solidFill>
                  <a:srgbClr val="ff4000"/>
                </a:solidFill>
                <a:latin typeface="Times New Roman"/>
                <a:ea typeface="Calibri"/>
              </a:rPr>
              <a:t>“IMPORTANCE OF SOFT SKILLS WITH REFERENCE TO COMMUNICATION SKILLS”</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2. Date: </a:t>
            </a:r>
            <a:r>
              <a:rPr b="1" lang="en-IN" sz="2200" spc="-1" strike="noStrike">
                <a:solidFill>
                  <a:srgbClr val="158466"/>
                </a:solidFill>
                <a:latin typeface="Times New Roman"/>
                <a:ea typeface="Calibri"/>
              </a:rPr>
              <a:t> 06</a:t>
            </a:r>
            <a:r>
              <a:rPr b="1" lang="en-IN" sz="2200" spc="-1" strike="noStrike" baseline="101000">
                <a:solidFill>
                  <a:srgbClr val="158466"/>
                </a:solidFill>
                <a:latin typeface="Times New Roman"/>
                <a:ea typeface="Calibri"/>
              </a:rPr>
              <a:t>th</a:t>
            </a:r>
            <a:r>
              <a:rPr b="1" lang="en-IN" sz="2200" spc="-1" strike="noStrike">
                <a:solidFill>
                  <a:srgbClr val="158466"/>
                </a:solidFill>
                <a:latin typeface="Times New Roman"/>
                <a:ea typeface="Calibri"/>
              </a:rPr>
              <a:t> May 2020</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Calibri"/>
              </a:rPr>
              <a:t>3.  Participants: </a:t>
            </a:r>
            <a:r>
              <a:rPr b="1" lang="en-IN" sz="2200" spc="-1" strike="noStrike">
                <a:solidFill>
                  <a:srgbClr val="3faf46"/>
                </a:solidFill>
                <a:latin typeface="Times New Roman"/>
                <a:ea typeface="Calibri"/>
              </a:rPr>
              <a:t>Final Year students</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4.  Guest Speaker(s): </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Mr. Ashish Singhai, General Manager, Technical Head, Jk White Cement</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5. Attendance : </a:t>
            </a:r>
            <a:r>
              <a:rPr b="1" lang="en-IN" sz="2200" spc="-1" strike="noStrike">
                <a:solidFill>
                  <a:srgbClr val="bf0041"/>
                </a:solidFill>
                <a:latin typeface="Times New Roman"/>
                <a:ea typeface="Microsoft YaHei"/>
              </a:rPr>
              <a:t>100 Participants</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Platform: </a:t>
            </a:r>
            <a:r>
              <a:rPr b="1" lang="en-IN" sz="2200" spc="-1" strike="noStrike">
                <a:solidFill>
                  <a:srgbClr val="ff4000"/>
                </a:solidFill>
                <a:latin typeface="Times New Roman"/>
                <a:ea typeface="Calibri"/>
              </a:rPr>
              <a:t>ZOOM video conferencing </a:t>
            </a:r>
            <a:endParaRPr b="0" lang="en-IN" sz="2200" spc="-1" strike="noStrike">
              <a:latin typeface="Arial"/>
            </a:endParaRPr>
          </a:p>
          <a:p>
            <a:pPr>
              <a:lnSpc>
                <a:spcPct val="90000"/>
              </a:lnSpc>
              <a:spcBef>
                <a:spcPts val="1001"/>
              </a:spcBef>
            </a:pPr>
            <a:endParaRPr b="0" lang="en-IN" sz="2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CustomShape 1"/>
          <p:cNvSpPr/>
          <p:nvPr/>
        </p:nvSpPr>
        <p:spPr>
          <a:xfrm>
            <a:off x="864000" y="11880"/>
            <a:ext cx="10513440" cy="13233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en-IN" sz="4400" spc="-1" strike="noStrike" u="sng">
                <a:solidFill>
                  <a:srgbClr val="000000"/>
                </a:solidFill>
                <a:uFillTx/>
                <a:latin typeface="Calibri Light"/>
                <a:ea typeface="DejaVu Sans"/>
              </a:rPr>
              <a:t>Webinar</a:t>
            </a:r>
            <a:r>
              <a:rPr b="0" lang="en-IN" sz="4400" spc="-1" strike="noStrike">
                <a:solidFill>
                  <a:srgbClr val="000000"/>
                </a:solidFill>
                <a:latin typeface="Calibri Light"/>
                <a:ea typeface="DejaVu Sans"/>
              </a:rPr>
              <a:t> </a:t>
            </a:r>
            <a:endParaRPr b="0" lang="en-IN" sz="4400" spc="-1" strike="noStrike">
              <a:latin typeface="Arial"/>
            </a:endParaRPr>
          </a:p>
        </p:txBody>
      </p:sp>
      <p:sp>
        <p:nvSpPr>
          <p:cNvPr id="46" name="CustomShape 2"/>
          <p:cNvSpPr/>
          <p:nvPr/>
        </p:nvSpPr>
        <p:spPr>
          <a:xfrm>
            <a:off x="838080" y="905040"/>
            <a:ext cx="10513440" cy="4349160"/>
          </a:xfrm>
          <a:prstGeom prst="rect">
            <a:avLst/>
          </a:prstGeom>
          <a:noFill/>
          <a:ln>
            <a:noFill/>
          </a:ln>
        </p:spPr>
        <p:style>
          <a:lnRef idx="0"/>
          <a:fillRef idx="0"/>
          <a:effectRef idx="0"/>
          <a:fontRef idx="minor"/>
        </p:style>
        <p:txBody>
          <a:bodyPr lIns="90000" rIns="90000" tIns="45000" bIns="45000"/>
          <a:p>
            <a:pPr>
              <a:lnSpc>
                <a:spcPct val="100000"/>
              </a:lnSpc>
            </a:pPr>
            <a:endParaRPr b="0" lang="en-IN" sz="1800" spc="-1" strike="noStrike">
              <a:latin typeface="Arial"/>
            </a:endParaRPr>
          </a:p>
          <a:p>
            <a:pPr>
              <a:lnSpc>
                <a:spcPct val="100000"/>
              </a:lnSpc>
            </a:pPr>
            <a:r>
              <a:rPr b="0" lang="en-IN" sz="1800" spc="-1" strike="noStrike">
                <a:solidFill>
                  <a:srgbClr val="000000"/>
                </a:solidFill>
                <a:latin typeface="Arial"/>
                <a:ea typeface="DejaVu Sans"/>
              </a:rPr>
              <a:t>1. Webinar on :</a:t>
            </a:r>
            <a:r>
              <a:rPr b="1" lang="en-IN" sz="1800" spc="-1" strike="noStrike">
                <a:solidFill>
                  <a:srgbClr val="ce181e"/>
                </a:solidFill>
                <a:latin typeface="Arial"/>
                <a:ea typeface="DejaVu Sans"/>
              </a:rPr>
              <a:t> WEBINAR ON “Job possibilities in the core Industry”</a:t>
            </a:r>
            <a:endParaRPr b="0" lang="en-IN" sz="18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2. Date:  </a:t>
            </a:r>
            <a:r>
              <a:rPr b="1" lang="en-IN" sz="2200" spc="-1" strike="noStrike">
                <a:solidFill>
                  <a:srgbClr val="158466"/>
                </a:solidFill>
                <a:latin typeface="Times New Roman"/>
                <a:ea typeface="Calibri"/>
              </a:rPr>
              <a:t>2</a:t>
            </a:r>
            <a:r>
              <a:rPr b="1" lang="en-IN" sz="2200" spc="-1" strike="noStrike" baseline="101000">
                <a:solidFill>
                  <a:srgbClr val="158466"/>
                </a:solidFill>
                <a:latin typeface="Times New Roman"/>
                <a:ea typeface="Calibri"/>
              </a:rPr>
              <a:t>nd</a:t>
            </a:r>
            <a:r>
              <a:rPr b="1" lang="en-IN" sz="2200" spc="-1" strike="noStrike">
                <a:solidFill>
                  <a:srgbClr val="158466"/>
                </a:solidFill>
                <a:latin typeface="Times New Roman"/>
                <a:ea typeface="Calibri"/>
              </a:rPr>
              <a:t> MAY 2020</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Calibri"/>
              </a:rPr>
              <a:t>3. Participants: </a:t>
            </a:r>
            <a:r>
              <a:rPr b="1" lang="en-IN" sz="2200" spc="-1" strike="noStrike">
                <a:solidFill>
                  <a:srgbClr val="3faf46"/>
                </a:solidFill>
                <a:latin typeface="Times New Roman"/>
                <a:ea typeface="Calibri"/>
              </a:rPr>
              <a:t>Final Year students</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4. Guest Speaker: Harinarayan Tiwari</a:t>
            </a:r>
            <a:endParaRPr b="0" lang="en-IN" sz="2200" spc="-1" strike="noStrike">
              <a:latin typeface="Arial"/>
            </a:endParaRPr>
          </a:p>
          <a:p>
            <a:pPr>
              <a:lnSpc>
                <a:spcPct val="100000"/>
              </a:lnSpc>
            </a:pPr>
            <a:r>
              <a:rPr b="0" lang="en-IN" sz="2200" spc="-1" strike="noStrike">
                <a:solidFill>
                  <a:srgbClr val="000000"/>
                </a:solidFill>
                <a:latin typeface="Times New Roman"/>
                <a:ea typeface="Microsoft YaHei"/>
              </a:rPr>
              <a:t>5. Attendance : 100</a:t>
            </a:r>
            <a:r>
              <a:rPr b="1" lang="en-IN" sz="2200" spc="-1" strike="noStrike">
                <a:solidFill>
                  <a:srgbClr val="bf0041"/>
                </a:solidFill>
                <a:latin typeface="Times New Roman"/>
                <a:ea typeface="Microsoft YaHei"/>
              </a:rPr>
              <a:t> Participants</a:t>
            </a:r>
            <a:endParaRPr b="0" lang="en-IN" sz="2200" spc="-1" strike="noStrike">
              <a:latin typeface="Arial"/>
            </a:endParaRPr>
          </a:p>
          <a:p>
            <a:pPr>
              <a:lnSpc>
                <a:spcPct val="100000"/>
              </a:lnSpc>
            </a:pPr>
            <a:endParaRPr b="0" lang="en-IN" sz="2200" spc="-1" strike="noStrike">
              <a:latin typeface="Arial"/>
            </a:endParaRPr>
          </a:p>
          <a:p>
            <a:pPr>
              <a:lnSpc>
                <a:spcPct val="100000"/>
              </a:lnSpc>
            </a:pPr>
            <a:r>
              <a:rPr b="0" lang="en-IN" sz="2200" spc="-1" strike="noStrike">
                <a:solidFill>
                  <a:srgbClr val="000000"/>
                </a:solidFill>
                <a:latin typeface="Times New Roman"/>
                <a:ea typeface="Microsoft YaHei"/>
              </a:rPr>
              <a:t>6. Platform: Zoom </a:t>
            </a:r>
            <a:r>
              <a:rPr b="1" lang="en-IN" sz="2200" spc="-1" strike="noStrike">
                <a:solidFill>
                  <a:srgbClr val="ff4000"/>
                </a:solidFill>
                <a:latin typeface="Times New Roman"/>
                <a:ea typeface="Calibri"/>
              </a:rPr>
              <a:t>Video Conferencing </a:t>
            </a:r>
            <a:endParaRPr b="0" lang="en-IN" sz="2200" spc="-1" strike="noStrike">
              <a:latin typeface="Arial"/>
            </a:endParaRPr>
          </a:p>
          <a:p>
            <a:pPr>
              <a:lnSpc>
                <a:spcPct val="100000"/>
              </a:lnSpc>
            </a:pPr>
            <a:endParaRPr b="0" lang="en-IN" sz="2200" spc="-1" strike="noStrike">
              <a:latin typeface="Arial"/>
            </a:endParaRPr>
          </a:p>
          <a:p>
            <a:pPr>
              <a:lnSpc>
                <a:spcPct val="90000"/>
              </a:lnSpc>
              <a:spcBef>
                <a:spcPts val="1001"/>
              </a:spcBef>
            </a:pPr>
            <a:endParaRPr b="0" lang="en-IN" sz="2200" spc="-1" strike="noStrike">
              <a:latin typeface="Arial"/>
            </a:endParaRPr>
          </a:p>
          <a:p>
            <a:pPr>
              <a:lnSpc>
                <a:spcPct val="90000"/>
              </a:lnSpc>
              <a:spcBef>
                <a:spcPts val="1001"/>
              </a:spcBef>
            </a:pPr>
            <a:endParaRPr b="0" lang="en-IN" sz="2200" spc="-1" strike="noStrike">
              <a:latin typeface="Arial"/>
            </a:endParaRPr>
          </a:p>
          <a:p>
            <a:pPr algn="r">
              <a:lnSpc>
                <a:spcPct val="90000"/>
              </a:lnSpc>
              <a:spcBef>
                <a:spcPts val="1001"/>
              </a:spcBef>
            </a:pPr>
            <a:endParaRPr b="0" lang="en-IN" sz="2200" spc="-1" strike="noStrike">
              <a:latin typeface="Arial"/>
            </a:endParaRPr>
          </a:p>
          <a:p>
            <a:pPr algn="r">
              <a:lnSpc>
                <a:spcPct val="90000"/>
              </a:lnSpc>
              <a:spcBef>
                <a:spcPts val="1001"/>
              </a:spcBef>
            </a:pPr>
            <a:endParaRPr b="0" lang="en-IN" sz="2200" spc="-1" strike="noStrike">
              <a:latin typeface="Arial"/>
            </a:endParaRPr>
          </a:p>
          <a:p>
            <a:pPr>
              <a:lnSpc>
                <a:spcPct val="90000"/>
              </a:lnSpc>
              <a:spcBef>
                <a:spcPts val="1001"/>
              </a:spcBef>
            </a:pPr>
            <a:endParaRPr b="0" lang="en-IN" sz="2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864000" y="11880"/>
            <a:ext cx="10513440" cy="13233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en-IN" sz="4400" spc="-1" strike="noStrike" u="sng">
                <a:solidFill>
                  <a:srgbClr val="000000"/>
                </a:solidFill>
                <a:uFillTx/>
                <a:latin typeface="Calibri Light"/>
                <a:ea typeface="DejaVu Sans"/>
              </a:rPr>
              <a:t>Webinar</a:t>
            </a:r>
            <a:r>
              <a:rPr b="0" lang="en-IN" sz="4400" spc="-1" strike="noStrike">
                <a:solidFill>
                  <a:srgbClr val="000000"/>
                </a:solidFill>
                <a:latin typeface="Calibri Light"/>
                <a:ea typeface="DejaVu Sans"/>
              </a:rPr>
              <a:t> </a:t>
            </a:r>
            <a:endParaRPr b="0" lang="en-IN" sz="4400" spc="-1" strike="noStrike">
              <a:latin typeface="Arial"/>
            </a:endParaRPr>
          </a:p>
        </p:txBody>
      </p:sp>
      <p:sp>
        <p:nvSpPr>
          <p:cNvPr id="48" name="CustomShape 2"/>
          <p:cNvSpPr/>
          <p:nvPr/>
        </p:nvSpPr>
        <p:spPr>
          <a:xfrm>
            <a:off x="838080" y="905040"/>
            <a:ext cx="10513440" cy="4349160"/>
          </a:xfrm>
          <a:prstGeom prst="rect">
            <a:avLst/>
          </a:prstGeom>
          <a:noFill/>
          <a:ln>
            <a:noFill/>
          </a:ln>
        </p:spPr>
        <p:style>
          <a:lnRef idx="0"/>
          <a:fillRef idx="0"/>
          <a:effectRef idx="0"/>
          <a:fontRef idx="minor"/>
        </p:style>
        <p:txBody>
          <a:bodyPr lIns="90000" rIns="90000" tIns="45000" bIns="45000"/>
          <a:p>
            <a:pPr>
              <a:lnSpc>
                <a:spcPct val="100000"/>
              </a:lnSpc>
            </a:pPr>
            <a:endParaRPr b="0" lang="en-IN" sz="1800" spc="-1" strike="noStrike">
              <a:latin typeface="Arial"/>
            </a:endParaRPr>
          </a:p>
          <a:p>
            <a:pPr>
              <a:lnSpc>
                <a:spcPct val="100000"/>
              </a:lnSpc>
            </a:pPr>
            <a:r>
              <a:rPr b="0" lang="en-IN" sz="1800" spc="-1" strike="noStrike">
                <a:solidFill>
                  <a:srgbClr val="000000"/>
                </a:solidFill>
                <a:latin typeface="Arial"/>
                <a:ea typeface="DejaVu Sans"/>
              </a:rPr>
              <a:t>1. Webinar on :</a:t>
            </a:r>
            <a:r>
              <a:rPr b="1" lang="en-IN" sz="1800" spc="-1" strike="noStrike">
                <a:solidFill>
                  <a:srgbClr val="ce181e"/>
                </a:solidFill>
                <a:latin typeface="Arial"/>
                <a:ea typeface="DejaVu Sans"/>
              </a:rPr>
              <a:t> WEBINAR ON “Concrete Distress Emphasis on Cracking”</a:t>
            </a:r>
            <a:endParaRPr b="0" lang="en-IN" sz="18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2. Date:  </a:t>
            </a:r>
            <a:r>
              <a:rPr b="1" lang="en-IN" sz="2200" spc="-1" strike="noStrike">
                <a:solidFill>
                  <a:srgbClr val="158466"/>
                </a:solidFill>
                <a:latin typeface="Times New Roman"/>
                <a:ea typeface="Calibri"/>
              </a:rPr>
              <a:t> 20</a:t>
            </a:r>
            <a:r>
              <a:rPr b="1" lang="en-IN" sz="2200" spc="-1" strike="noStrike" baseline="101000">
                <a:solidFill>
                  <a:srgbClr val="158466"/>
                </a:solidFill>
                <a:latin typeface="Times New Roman"/>
                <a:ea typeface="Calibri"/>
              </a:rPr>
              <a:t>th</a:t>
            </a:r>
            <a:r>
              <a:rPr b="1" lang="en-IN" sz="2200" spc="-1" strike="noStrike">
                <a:solidFill>
                  <a:srgbClr val="158466"/>
                </a:solidFill>
                <a:latin typeface="Times New Roman"/>
                <a:ea typeface="Calibri"/>
              </a:rPr>
              <a:t> MAY 2020  Time 04:00-5:30 PM</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Calibri"/>
              </a:rPr>
              <a:t>3.  Participants:</a:t>
            </a:r>
            <a:r>
              <a:rPr b="0" lang="en-IN" sz="2200" spc="-1" strike="noStrike">
                <a:solidFill>
                  <a:srgbClr val="000000"/>
                </a:solidFill>
                <a:latin typeface="Times New Roman"/>
                <a:ea typeface="Calibri"/>
              </a:rPr>
              <a:t>	</a:t>
            </a:r>
            <a:r>
              <a:rPr b="1" lang="en-IN" sz="2200" spc="-1" strike="noStrike">
                <a:solidFill>
                  <a:srgbClr val="3faf46"/>
                </a:solidFill>
                <a:latin typeface="Times New Roman"/>
                <a:ea typeface="Calibri"/>
              </a:rPr>
              <a:t>6</a:t>
            </a:r>
            <a:r>
              <a:rPr b="1" lang="en-IN" sz="2200" spc="-1" strike="noStrike" baseline="101000">
                <a:solidFill>
                  <a:srgbClr val="3faf46"/>
                </a:solidFill>
                <a:latin typeface="Times New Roman"/>
                <a:ea typeface="Calibri"/>
              </a:rPr>
              <a:t>th</a:t>
            </a:r>
            <a:r>
              <a:rPr b="1" lang="en-IN" sz="2200" spc="-1" strike="noStrike">
                <a:solidFill>
                  <a:srgbClr val="3faf46"/>
                </a:solidFill>
                <a:latin typeface="Times New Roman"/>
                <a:ea typeface="Calibri"/>
              </a:rPr>
              <a:t> semester and 8</a:t>
            </a:r>
            <a:r>
              <a:rPr b="1" lang="en-IN" sz="2200" spc="-1" strike="noStrike" baseline="101000">
                <a:solidFill>
                  <a:srgbClr val="3faf46"/>
                </a:solidFill>
                <a:latin typeface="Times New Roman"/>
                <a:ea typeface="Calibri"/>
              </a:rPr>
              <a:t>th</a:t>
            </a:r>
            <a:r>
              <a:rPr b="1" lang="en-IN" sz="2200" spc="-1" strike="noStrike">
                <a:solidFill>
                  <a:srgbClr val="3faf46"/>
                </a:solidFill>
                <a:latin typeface="Times New Roman"/>
                <a:ea typeface="Calibri"/>
              </a:rPr>
              <a:t> Semester</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4.  Guest Speaker: Dr. Dinakar Pasla (Associate Professor – IIT Bhubaneshwar ) </a:t>
            </a:r>
            <a:endParaRPr b="0" lang="en-IN" sz="2200" spc="-1" strike="noStrike">
              <a:latin typeface="Arial"/>
            </a:endParaRPr>
          </a:p>
          <a:p>
            <a:pPr>
              <a:lnSpc>
                <a:spcPct val="100000"/>
              </a:lnSpc>
            </a:pPr>
            <a:r>
              <a:rPr b="0" lang="en-IN" sz="2200" spc="-1" strike="noStrike">
                <a:solidFill>
                  <a:srgbClr val="000000"/>
                </a:solidFill>
                <a:latin typeface="Times New Roman"/>
                <a:ea typeface="Microsoft YaHei"/>
              </a:rPr>
              <a:t>5. Attendance : 36</a:t>
            </a:r>
            <a:r>
              <a:rPr b="1" lang="en-IN" sz="2200" spc="-1" strike="noStrike">
                <a:solidFill>
                  <a:srgbClr val="bf0041"/>
                </a:solidFill>
                <a:latin typeface="Times New Roman"/>
                <a:ea typeface="Microsoft YaHei"/>
              </a:rPr>
              <a:t> Participants</a:t>
            </a:r>
            <a:endParaRPr b="0" lang="en-IN" sz="2200" spc="-1" strike="noStrike">
              <a:latin typeface="Arial"/>
            </a:endParaRPr>
          </a:p>
          <a:p>
            <a:pPr>
              <a:lnSpc>
                <a:spcPct val="100000"/>
              </a:lnSpc>
            </a:pPr>
            <a:endParaRPr b="0" lang="en-IN" sz="2200" spc="-1" strike="noStrike">
              <a:latin typeface="Arial"/>
            </a:endParaRPr>
          </a:p>
          <a:p>
            <a:pPr>
              <a:lnSpc>
                <a:spcPct val="100000"/>
              </a:lnSpc>
            </a:pPr>
            <a:r>
              <a:rPr b="0" lang="en-IN" sz="2200" spc="-1" strike="noStrike">
                <a:solidFill>
                  <a:srgbClr val="000000"/>
                </a:solidFill>
                <a:latin typeface="Times New Roman"/>
                <a:ea typeface="Microsoft YaHei"/>
              </a:rPr>
              <a:t>6. Platform: </a:t>
            </a:r>
            <a:r>
              <a:rPr b="1" lang="en-IN" sz="2200" spc="-1" strike="noStrike">
                <a:solidFill>
                  <a:srgbClr val="ff4000"/>
                </a:solidFill>
                <a:latin typeface="Times New Roman"/>
                <a:ea typeface="Calibri"/>
              </a:rPr>
              <a:t>Video Conferencing App Zoom </a:t>
            </a:r>
            <a:endParaRPr b="0" lang="en-IN" sz="2200" spc="-1" strike="noStrike">
              <a:latin typeface="Arial"/>
            </a:endParaRPr>
          </a:p>
          <a:p>
            <a:pPr>
              <a:lnSpc>
                <a:spcPct val="100000"/>
              </a:lnSpc>
            </a:pPr>
            <a:endParaRPr b="0" lang="en-IN" sz="2200" spc="-1" strike="noStrike">
              <a:latin typeface="Arial"/>
            </a:endParaRPr>
          </a:p>
          <a:p>
            <a:pPr>
              <a:lnSpc>
                <a:spcPct val="90000"/>
              </a:lnSpc>
              <a:spcBef>
                <a:spcPts val="1001"/>
              </a:spcBef>
            </a:pPr>
            <a:endParaRPr b="0" lang="en-IN" sz="2200" spc="-1" strike="noStrike">
              <a:latin typeface="Arial"/>
            </a:endParaRPr>
          </a:p>
          <a:p>
            <a:pPr>
              <a:lnSpc>
                <a:spcPct val="90000"/>
              </a:lnSpc>
              <a:spcBef>
                <a:spcPts val="1001"/>
              </a:spcBef>
            </a:pPr>
            <a:endParaRPr b="0" lang="en-IN" sz="2200" spc="-1" strike="noStrike">
              <a:latin typeface="Arial"/>
            </a:endParaRPr>
          </a:p>
          <a:p>
            <a:pPr algn="r">
              <a:lnSpc>
                <a:spcPct val="90000"/>
              </a:lnSpc>
              <a:spcBef>
                <a:spcPts val="1001"/>
              </a:spcBef>
            </a:pPr>
            <a:endParaRPr b="0" lang="en-IN" sz="2200" spc="-1" strike="noStrike">
              <a:latin typeface="Arial"/>
            </a:endParaRPr>
          </a:p>
          <a:p>
            <a:pPr algn="r">
              <a:lnSpc>
                <a:spcPct val="90000"/>
              </a:lnSpc>
              <a:spcBef>
                <a:spcPts val="1001"/>
              </a:spcBef>
            </a:pPr>
            <a:endParaRPr b="0" lang="en-IN" sz="2200" spc="-1" strike="noStrike">
              <a:latin typeface="Arial"/>
            </a:endParaRPr>
          </a:p>
          <a:p>
            <a:pPr>
              <a:lnSpc>
                <a:spcPct val="90000"/>
              </a:lnSpc>
              <a:spcBef>
                <a:spcPts val="1001"/>
              </a:spcBef>
            </a:pPr>
            <a:endParaRPr b="0" lang="en-IN" sz="2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CustomShape 1"/>
          <p:cNvSpPr/>
          <p:nvPr/>
        </p:nvSpPr>
        <p:spPr>
          <a:xfrm>
            <a:off x="864000" y="11880"/>
            <a:ext cx="10513440" cy="13233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en-IN" sz="4400" spc="-1" strike="noStrike" u="sng">
                <a:solidFill>
                  <a:srgbClr val="000000"/>
                </a:solidFill>
                <a:uFillTx/>
                <a:latin typeface="Calibri Light"/>
                <a:ea typeface="DejaVu Sans"/>
              </a:rPr>
              <a:t>Webinar</a:t>
            </a:r>
            <a:r>
              <a:rPr b="0" lang="en-IN" sz="4400" spc="-1" strike="noStrike">
                <a:solidFill>
                  <a:srgbClr val="000000"/>
                </a:solidFill>
                <a:latin typeface="Calibri Light"/>
                <a:ea typeface="DejaVu Sans"/>
              </a:rPr>
              <a:t> </a:t>
            </a:r>
            <a:endParaRPr b="0" lang="en-IN" sz="4400" spc="-1" strike="noStrike">
              <a:latin typeface="Arial"/>
            </a:endParaRPr>
          </a:p>
        </p:txBody>
      </p:sp>
      <p:sp>
        <p:nvSpPr>
          <p:cNvPr id="50" name="CustomShape 2"/>
          <p:cNvSpPr/>
          <p:nvPr/>
        </p:nvSpPr>
        <p:spPr>
          <a:xfrm>
            <a:off x="838080" y="905040"/>
            <a:ext cx="10513440" cy="4349160"/>
          </a:xfrm>
          <a:prstGeom prst="rect">
            <a:avLst/>
          </a:prstGeom>
          <a:noFill/>
          <a:ln>
            <a:noFill/>
          </a:ln>
        </p:spPr>
        <p:style>
          <a:lnRef idx="0"/>
          <a:fillRef idx="0"/>
          <a:effectRef idx="0"/>
          <a:fontRef idx="minor"/>
        </p:style>
        <p:txBody>
          <a:bodyPr lIns="90000" rIns="90000" tIns="45000" bIns="45000"/>
          <a:p>
            <a:pPr>
              <a:lnSpc>
                <a:spcPct val="100000"/>
              </a:lnSpc>
            </a:pPr>
            <a:endParaRPr b="0" lang="en-IN" sz="1800" spc="-1" strike="noStrike">
              <a:latin typeface="Arial"/>
            </a:endParaRPr>
          </a:p>
          <a:p>
            <a:pPr>
              <a:lnSpc>
                <a:spcPct val="100000"/>
              </a:lnSpc>
            </a:pPr>
            <a:r>
              <a:rPr b="0" lang="en-IN" sz="1800" spc="-1" strike="noStrike">
                <a:solidFill>
                  <a:srgbClr val="000000"/>
                </a:solidFill>
                <a:latin typeface="Arial"/>
                <a:ea typeface="DejaVu Sans"/>
              </a:rPr>
              <a:t>1. Webinar on :</a:t>
            </a:r>
            <a:r>
              <a:rPr b="1" lang="en-IN" sz="1800" spc="-1" strike="noStrike">
                <a:solidFill>
                  <a:srgbClr val="ce181e"/>
                </a:solidFill>
                <a:latin typeface="Arial"/>
                <a:ea typeface="DejaVu Sans"/>
              </a:rPr>
              <a:t> WEBINAR ON “SEMINAR ON CAREER OPPORTUNITIES After B.Tech”</a:t>
            </a:r>
            <a:endParaRPr b="0" lang="en-IN" sz="18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2. Date:  </a:t>
            </a:r>
            <a:r>
              <a:rPr b="1" lang="en-IN" sz="2200" spc="-1" strike="noStrike">
                <a:solidFill>
                  <a:srgbClr val="158466"/>
                </a:solidFill>
                <a:latin typeface="Times New Roman"/>
                <a:ea typeface="Calibri"/>
              </a:rPr>
              <a:t> 14</a:t>
            </a:r>
            <a:r>
              <a:rPr b="1" lang="en-IN" sz="2200" spc="-1" strike="noStrike" baseline="101000">
                <a:solidFill>
                  <a:srgbClr val="158466"/>
                </a:solidFill>
                <a:latin typeface="Times New Roman"/>
                <a:ea typeface="Calibri"/>
              </a:rPr>
              <a:t>th</a:t>
            </a:r>
            <a:r>
              <a:rPr b="1" lang="en-IN" sz="2200" spc="-1" strike="noStrike">
                <a:solidFill>
                  <a:srgbClr val="158466"/>
                </a:solidFill>
                <a:latin typeface="Times New Roman"/>
                <a:ea typeface="Calibri"/>
              </a:rPr>
              <a:t> May 2020 </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Calibri"/>
              </a:rPr>
              <a:t>3.  Participants:</a:t>
            </a:r>
            <a:r>
              <a:rPr b="0" lang="en-IN" sz="2200" spc="-1" strike="noStrike">
                <a:solidFill>
                  <a:srgbClr val="000000"/>
                </a:solidFill>
                <a:latin typeface="Times New Roman"/>
                <a:ea typeface="Calibri"/>
              </a:rPr>
              <a:t>	</a:t>
            </a:r>
            <a:r>
              <a:rPr b="1" lang="en-IN" sz="2200" spc="-1" strike="noStrike">
                <a:solidFill>
                  <a:srgbClr val="3faf46"/>
                </a:solidFill>
                <a:latin typeface="Times New Roman"/>
                <a:ea typeface="Calibri"/>
              </a:rPr>
              <a:t>6</a:t>
            </a:r>
            <a:r>
              <a:rPr b="1" lang="en-IN" sz="2200" spc="-1" strike="noStrike" baseline="101000">
                <a:solidFill>
                  <a:srgbClr val="3faf46"/>
                </a:solidFill>
                <a:latin typeface="Times New Roman"/>
                <a:ea typeface="Calibri"/>
              </a:rPr>
              <a:t>th</a:t>
            </a:r>
            <a:r>
              <a:rPr b="1" lang="en-IN" sz="2200" spc="-1" strike="noStrike">
                <a:solidFill>
                  <a:srgbClr val="3faf46"/>
                </a:solidFill>
                <a:latin typeface="Times New Roman"/>
                <a:ea typeface="Calibri"/>
              </a:rPr>
              <a:t> semester and 4</a:t>
            </a:r>
            <a:r>
              <a:rPr b="1" lang="en-IN" sz="2200" spc="-1" strike="noStrike" baseline="101000">
                <a:solidFill>
                  <a:srgbClr val="3faf46"/>
                </a:solidFill>
                <a:latin typeface="Times New Roman"/>
                <a:ea typeface="Calibri"/>
              </a:rPr>
              <a:t>th</a:t>
            </a:r>
            <a:r>
              <a:rPr b="1" lang="en-IN" sz="2200" spc="-1" strike="noStrike">
                <a:solidFill>
                  <a:srgbClr val="3faf46"/>
                </a:solidFill>
                <a:latin typeface="Times New Roman"/>
                <a:ea typeface="Calibri"/>
              </a:rPr>
              <a:t> Semester</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4.  Guest Speaker: Dr. ROMA SINGH and Mr. P.V.  JAIN &amp; Mr. Sushil Sahu</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(The Gate Coach)</a:t>
            </a:r>
            <a:endParaRPr b="0" lang="en-IN" sz="2200" spc="-1" strike="noStrike">
              <a:latin typeface="Arial"/>
            </a:endParaRPr>
          </a:p>
          <a:p>
            <a:pPr>
              <a:lnSpc>
                <a:spcPct val="100000"/>
              </a:lnSpc>
            </a:pPr>
            <a:endParaRPr b="0" lang="en-IN" sz="2200" spc="-1" strike="noStrike">
              <a:latin typeface="Arial"/>
            </a:endParaRPr>
          </a:p>
          <a:p>
            <a:pPr>
              <a:lnSpc>
                <a:spcPct val="100000"/>
              </a:lnSpc>
            </a:pPr>
            <a:r>
              <a:rPr b="0" lang="en-IN" sz="2200" spc="-1" strike="noStrike">
                <a:solidFill>
                  <a:srgbClr val="000000"/>
                </a:solidFill>
                <a:latin typeface="Times New Roman"/>
                <a:ea typeface="Microsoft YaHei"/>
              </a:rPr>
              <a:t>5. Attendance : 100</a:t>
            </a:r>
            <a:r>
              <a:rPr b="1" lang="en-IN" sz="2200" spc="-1" strike="noStrike">
                <a:solidFill>
                  <a:srgbClr val="bf0041"/>
                </a:solidFill>
                <a:latin typeface="Times New Roman"/>
                <a:ea typeface="Microsoft YaHei"/>
              </a:rPr>
              <a:t> Participants</a:t>
            </a:r>
            <a:endParaRPr b="0" lang="en-IN" sz="2200" spc="-1" strike="noStrike">
              <a:latin typeface="Arial"/>
            </a:endParaRPr>
          </a:p>
          <a:p>
            <a:pPr>
              <a:lnSpc>
                <a:spcPct val="100000"/>
              </a:lnSpc>
            </a:pPr>
            <a:endParaRPr b="0" lang="en-IN" sz="2200" spc="-1" strike="noStrike">
              <a:latin typeface="Arial"/>
            </a:endParaRPr>
          </a:p>
          <a:p>
            <a:pPr>
              <a:lnSpc>
                <a:spcPct val="100000"/>
              </a:lnSpc>
            </a:pPr>
            <a:r>
              <a:rPr b="0" lang="en-IN" sz="2200" spc="-1" strike="noStrike">
                <a:solidFill>
                  <a:srgbClr val="000000"/>
                </a:solidFill>
                <a:latin typeface="Times New Roman"/>
                <a:ea typeface="Microsoft YaHei"/>
              </a:rPr>
              <a:t>6. Platform: </a:t>
            </a:r>
            <a:r>
              <a:rPr b="1" lang="en-IN" sz="2200" spc="-1" strike="noStrike">
                <a:solidFill>
                  <a:srgbClr val="ff4000"/>
                </a:solidFill>
                <a:latin typeface="Times New Roman"/>
                <a:ea typeface="Calibri"/>
              </a:rPr>
              <a:t>Video Conferencing App Zoom </a:t>
            </a:r>
            <a:endParaRPr b="0" lang="en-IN" sz="2200" spc="-1" strike="noStrike">
              <a:latin typeface="Arial"/>
            </a:endParaRPr>
          </a:p>
          <a:p>
            <a:pPr>
              <a:lnSpc>
                <a:spcPct val="100000"/>
              </a:lnSpc>
            </a:pPr>
            <a:endParaRPr b="0" lang="en-IN" sz="2200" spc="-1" strike="noStrike">
              <a:latin typeface="Arial"/>
            </a:endParaRPr>
          </a:p>
          <a:p>
            <a:pPr>
              <a:lnSpc>
                <a:spcPct val="90000"/>
              </a:lnSpc>
              <a:spcBef>
                <a:spcPts val="1001"/>
              </a:spcBef>
            </a:pPr>
            <a:endParaRPr b="0" lang="en-IN" sz="2200" spc="-1" strike="noStrike">
              <a:latin typeface="Arial"/>
            </a:endParaRPr>
          </a:p>
          <a:p>
            <a:pPr>
              <a:lnSpc>
                <a:spcPct val="90000"/>
              </a:lnSpc>
              <a:spcBef>
                <a:spcPts val="1001"/>
              </a:spcBef>
            </a:pPr>
            <a:endParaRPr b="0" lang="en-IN" sz="2200" spc="-1" strike="noStrike">
              <a:latin typeface="Arial"/>
            </a:endParaRPr>
          </a:p>
          <a:p>
            <a:pPr algn="r">
              <a:lnSpc>
                <a:spcPct val="90000"/>
              </a:lnSpc>
              <a:spcBef>
                <a:spcPts val="1001"/>
              </a:spcBef>
            </a:pPr>
            <a:endParaRPr b="0" lang="en-IN" sz="2200" spc="-1" strike="noStrike">
              <a:latin typeface="Arial"/>
            </a:endParaRPr>
          </a:p>
          <a:p>
            <a:pPr algn="r">
              <a:lnSpc>
                <a:spcPct val="90000"/>
              </a:lnSpc>
              <a:spcBef>
                <a:spcPts val="1001"/>
              </a:spcBef>
            </a:pPr>
            <a:endParaRPr b="0" lang="en-IN" sz="2200" spc="-1" strike="noStrike">
              <a:latin typeface="Arial"/>
            </a:endParaRPr>
          </a:p>
          <a:p>
            <a:pPr>
              <a:lnSpc>
                <a:spcPct val="90000"/>
              </a:lnSpc>
              <a:spcBef>
                <a:spcPts val="1001"/>
              </a:spcBef>
            </a:pPr>
            <a:endParaRPr b="0" lang="en-IN" sz="22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CustomShape 1"/>
          <p:cNvSpPr/>
          <p:nvPr/>
        </p:nvSpPr>
        <p:spPr>
          <a:xfrm>
            <a:off x="864000" y="11880"/>
            <a:ext cx="10513440" cy="1323360"/>
          </a:xfrm>
          <a:prstGeom prst="rect">
            <a:avLst/>
          </a:prstGeom>
          <a:noFill/>
          <a:ln>
            <a:noFill/>
          </a:ln>
        </p:spPr>
        <p:style>
          <a:lnRef idx="0"/>
          <a:fillRef idx="0"/>
          <a:effectRef idx="0"/>
          <a:fontRef idx="minor"/>
        </p:style>
        <p:txBody>
          <a:bodyPr lIns="90000" rIns="90000" tIns="45000" bIns="45000" anchor="ctr"/>
          <a:p>
            <a:pPr algn="ctr">
              <a:lnSpc>
                <a:spcPct val="90000"/>
              </a:lnSpc>
            </a:pPr>
            <a:r>
              <a:rPr b="1" lang="en-IN" sz="4400" spc="-1" strike="noStrike" u="sng">
                <a:solidFill>
                  <a:srgbClr val="000000"/>
                </a:solidFill>
                <a:uFillTx/>
                <a:latin typeface="Calibri Light"/>
                <a:ea typeface="DejaVu Sans"/>
              </a:rPr>
              <a:t>Webinar</a:t>
            </a:r>
            <a:r>
              <a:rPr b="0" lang="en-IN" sz="4400" spc="-1" strike="noStrike">
                <a:solidFill>
                  <a:srgbClr val="000000"/>
                </a:solidFill>
                <a:latin typeface="Calibri Light"/>
                <a:ea typeface="DejaVu Sans"/>
              </a:rPr>
              <a:t> </a:t>
            </a:r>
            <a:endParaRPr b="0" lang="en-IN" sz="4400" spc="-1" strike="noStrike">
              <a:latin typeface="Arial"/>
            </a:endParaRPr>
          </a:p>
        </p:txBody>
      </p:sp>
      <p:sp>
        <p:nvSpPr>
          <p:cNvPr id="52" name="CustomShape 2"/>
          <p:cNvSpPr/>
          <p:nvPr/>
        </p:nvSpPr>
        <p:spPr>
          <a:xfrm>
            <a:off x="838080" y="905040"/>
            <a:ext cx="10513440" cy="4349160"/>
          </a:xfrm>
          <a:prstGeom prst="rect">
            <a:avLst/>
          </a:prstGeom>
          <a:noFill/>
          <a:ln>
            <a:noFill/>
          </a:ln>
        </p:spPr>
        <p:style>
          <a:lnRef idx="0"/>
          <a:fillRef idx="0"/>
          <a:effectRef idx="0"/>
          <a:fontRef idx="minor"/>
        </p:style>
        <p:txBody>
          <a:bodyPr lIns="90000" rIns="90000" tIns="45000" bIns="45000"/>
          <a:p>
            <a:pPr>
              <a:lnSpc>
                <a:spcPct val="100000"/>
              </a:lnSpc>
            </a:pPr>
            <a:endParaRPr b="0" lang="en-IN" sz="1800" spc="-1" strike="noStrike">
              <a:latin typeface="Arial"/>
            </a:endParaRPr>
          </a:p>
          <a:p>
            <a:pPr>
              <a:lnSpc>
                <a:spcPct val="100000"/>
              </a:lnSpc>
            </a:pPr>
            <a:r>
              <a:rPr b="0" lang="en-IN" sz="1800" spc="-1" strike="noStrike">
                <a:solidFill>
                  <a:srgbClr val="000000"/>
                </a:solidFill>
                <a:latin typeface="Arial"/>
                <a:ea typeface="DejaVu Sans"/>
              </a:rPr>
              <a:t>1. Webinar on :</a:t>
            </a:r>
            <a:r>
              <a:rPr b="1" lang="en-IN" sz="1800" spc="-1" strike="noStrike">
                <a:solidFill>
                  <a:srgbClr val="ce181e"/>
                </a:solidFill>
                <a:latin typeface="Arial"/>
                <a:ea typeface="DejaVu Sans"/>
              </a:rPr>
              <a:t> WEBINAR ON “GATE</a:t>
            </a:r>
            <a:r>
              <a:rPr b="1" lang="en-IN" sz="1800" spc="-1" strike="noStrike">
                <a:solidFill>
                  <a:srgbClr val="ce181e"/>
                </a:solidFill>
                <a:latin typeface="Arial"/>
                <a:ea typeface="DejaVu Sans"/>
              </a:rPr>
              <a:t>	</a:t>
            </a:r>
            <a:r>
              <a:rPr b="1" lang="en-IN" sz="1800" spc="-1" strike="noStrike">
                <a:solidFill>
                  <a:srgbClr val="ce181e"/>
                </a:solidFill>
                <a:latin typeface="Arial"/>
                <a:ea typeface="DejaVu Sans"/>
              </a:rPr>
              <a:t>ANALYSIS”</a:t>
            </a:r>
            <a:endParaRPr b="0" lang="en-IN" sz="18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2. Date:  </a:t>
            </a:r>
            <a:r>
              <a:rPr b="1" lang="en-IN" sz="2200" spc="-1" strike="noStrike">
                <a:solidFill>
                  <a:srgbClr val="158466"/>
                </a:solidFill>
                <a:latin typeface="Times New Roman"/>
                <a:ea typeface="Calibri"/>
              </a:rPr>
              <a:t> </a:t>
            </a:r>
            <a:r>
              <a:rPr b="1" lang="en-IN" sz="2200" spc="-1" strike="noStrike">
                <a:solidFill>
                  <a:srgbClr val="158466"/>
                </a:solidFill>
                <a:latin typeface="Times New Roman"/>
                <a:ea typeface="Calibri"/>
              </a:rPr>
              <a:t>07</a:t>
            </a:r>
            <a:r>
              <a:rPr b="1" lang="en-IN" sz="2200" spc="-1" strike="noStrike" baseline="101000">
                <a:solidFill>
                  <a:srgbClr val="158466"/>
                </a:solidFill>
                <a:latin typeface="Times New Roman"/>
                <a:ea typeface="Calibri"/>
              </a:rPr>
              <a:t>th</a:t>
            </a:r>
            <a:r>
              <a:rPr b="1" lang="en-IN" sz="2200" spc="-1" strike="noStrike">
                <a:solidFill>
                  <a:srgbClr val="158466"/>
                </a:solidFill>
                <a:latin typeface="Times New Roman"/>
                <a:ea typeface="Calibri"/>
              </a:rPr>
              <a:t> MAY 2020 </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Calibri"/>
              </a:rPr>
              <a:t>3.  Participants:</a:t>
            </a:r>
            <a:r>
              <a:rPr b="0" lang="en-IN" sz="2200" spc="-1" strike="noStrike">
                <a:solidFill>
                  <a:srgbClr val="000000"/>
                </a:solidFill>
                <a:latin typeface="Times New Roman"/>
                <a:ea typeface="Calibri"/>
              </a:rPr>
              <a:t>	</a:t>
            </a:r>
            <a:r>
              <a:rPr b="1" lang="en-IN" sz="2200" spc="-1" strike="noStrike">
                <a:solidFill>
                  <a:srgbClr val="3faf46"/>
                </a:solidFill>
                <a:latin typeface="Times New Roman"/>
                <a:ea typeface="Calibri"/>
              </a:rPr>
              <a:t>6</a:t>
            </a:r>
            <a:r>
              <a:rPr b="1" lang="en-IN" sz="2200" spc="-1" strike="noStrike" baseline="101000">
                <a:solidFill>
                  <a:srgbClr val="3faf46"/>
                </a:solidFill>
                <a:latin typeface="Times New Roman"/>
                <a:ea typeface="Calibri"/>
              </a:rPr>
              <a:t>th</a:t>
            </a:r>
            <a:r>
              <a:rPr b="1" lang="en-IN" sz="2200" spc="-1" strike="noStrike">
                <a:solidFill>
                  <a:srgbClr val="3faf46"/>
                </a:solidFill>
                <a:latin typeface="Times New Roman"/>
                <a:ea typeface="Calibri"/>
              </a:rPr>
              <a:t> semester and 4</a:t>
            </a:r>
            <a:r>
              <a:rPr b="1" lang="en-IN" sz="2200" spc="-1" strike="noStrike" baseline="101000">
                <a:solidFill>
                  <a:srgbClr val="3faf46"/>
                </a:solidFill>
                <a:latin typeface="Times New Roman"/>
                <a:ea typeface="Calibri"/>
              </a:rPr>
              <a:t>th</a:t>
            </a:r>
            <a:r>
              <a:rPr b="1" lang="en-IN" sz="2200" spc="-1" strike="noStrike">
                <a:solidFill>
                  <a:srgbClr val="3faf46"/>
                </a:solidFill>
                <a:latin typeface="Times New Roman"/>
                <a:ea typeface="Calibri"/>
              </a:rPr>
              <a:t> Semester</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4.  Guest Speaker: All the Gate qualified Students for year 2020 from GEC Bilaspur, Raipur and Jagdalpur  &amp; V.E.C. Lakhanpur</a:t>
            </a:r>
            <a:endParaRPr b="0" lang="en-IN" sz="2200" spc="-1" strike="noStrike">
              <a:latin typeface="Arial"/>
            </a:endParaRPr>
          </a:p>
          <a:p>
            <a:pPr>
              <a:lnSpc>
                <a:spcPct val="90000"/>
              </a:lnSpc>
              <a:spcBef>
                <a:spcPts val="1001"/>
              </a:spcBef>
            </a:pPr>
            <a:r>
              <a:rPr b="0" lang="en-IN" sz="2200" spc="-1" strike="noStrike">
                <a:solidFill>
                  <a:srgbClr val="000000"/>
                </a:solidFill>
                <a:latin typeface="Times New Roman"/>
                <a:ea typeface="Microsoft YaHei"/>
              </a:rPr>
              <a:t>Principal V.E.C. Lakhanpur and Faculties V</a:t>
            </a:r>
            <a:r>
              <a:rPr b="0" lang="en-IN" sz="2200" spc="-1" strike="noStrike">
                <a:solidFill>
                  <a:srgbClr val="000000"/>
                </a:solidFill>
                <a:latin typeface="Times New Roman"/>
                <a:ea typeface="Microsoft YaHei"/>
              </a:rPr>
              <a:t>.E.C. Lakhanpur </a:t>
            </a:r>
            <a:endParaRPr b="0" lang="en-IN" sz="2200" spc="-1" strike="noStrike">
              <a:latin typeface="Arial"/>
            </a:endParaRPr>
          </a:p>
          <a:p>
            <a:pPr>
              <a:lnSpc>
                <a:spcPct val="100000"/>
              </a:lnSpc>
            </a:pPr>
            <a:endParaRPr b="0" lang="en-IN" sz="2200" spc="-1" strike="noStrike">
              <a:latin typeface="Arial"/>
            </a:endParaRPr>
          </a:p>
          <a:p>
            <a:pPr>
              <a:lnSpc>
                <a:spcPct val="100000"/>
              </a:lnSpc>
            </a:pPr>
            <a:r>
              <a:rPr b="0" lang="en-IN" sz="2200" spc="-1" strike="noStrike">
                <a:solidFill>
                  <a:srgbClr val="000000"/>
                </a:solidFill>
                <a:latin typeface="Times New Roman"/>
                <a:ea typeface="Microsoft YaHei"/>
              </a:rPr>
              <a:t>5. Attendance : 100</a:t>
            </a:r>
            <a:r>
              <a:rPr b="1" lang="en-IN" sz="2200" spc="-1" strike="noStrike">
                <a:solidFill>
                  <a:srgbClr val="bf0041"/>
                </a:solidFill>
                <a:latin typeface="Times New Roman"/>
                <a:ea typeface="Microsoft YaHei"/>
              </a:rPr>
              <a:t> Participants</a:t>
            </a:r>
            <a:endParaRPr b="0" lang="en-IN" sz="2200" spc="-1" strike="noStrike">
              <a:latin typeface="Arial"/>
            </a:endParaRPr>
          </a:p>
          <a:p>
            <a:pPr>
              <a:lnSpc>
                <a:spcPct val="100000"/>
              </a:lnSpc>
            </a:pPr>
            <a:endParaRPr b="0" lang="en-IN" sz="2200" spc="-1" strike="noStrike">
              <a:latin typeface="Arial"/>
            </a:endParaRPr>
          </a:p>
          <a:p>
            <a:pPr>
              <a:lnSpc>
                <a:spcPct val="100000"/>
              </a:lnSpc>
            </a:pPr>
            <a:r>
              <a:rPr b="0" lang="en-IN" sz="2200" spc="-1" strike="noStrike">
                <a:solidFill>
                  <a:srgbClr val="000000"/>
                </a:solidFill>
                <a:latin typeface="Times New Roman"/>
                <a:ea typeface="Microsoft YaHei"/>
              </a:rPr>
              <a:t>6. Platform: </a:t>
            </a:r>
            <a:r>
              <a:rPr b="1" lang="en-IN" sz="2200" spc="-1" strike="noStrike">
                <a:solidFill>
                  <a:srgbClr val="ff4000"/>
                </a:solidFill>
                <a:latin typeface="Times New Roman"/>
                <a:ea typeface="Calibri"/>
              </a:rPr>
              <a:t>Video Conferencing App Zoom </a:t>
            </a:r>
            <a:endParaRPr b="0" lang="en-IN" sz="2200" spc="-1" strike="noStrike">
              <a:latin typeface="Arial"/>
            </a:endParaRPr>
          </a:p>
          <a:p>
            <a:pPr>
              <a:lnSpc>
                <a:spcPct val="100000"/>
              </a:lnSpc>
            </a:pPr>
            <a:endParaRPr b="0" lang="en-IN" sz="2200" spc="-1" strike="noStrike">
              <a:latin typeface="Arial"/>
            </a:endParaRPr>
          </a:p>
          <a:p>
            <a:pPr>
              <a:lnSpc>
                <a:spcPct val="90000"/>
              </a:lnSpc>
              <a:spcBef>
                <a:spcPts val="1001"/>
              </a:spcBef>
            </a:pPr>
            <a:endParaRPr b="0" lang="en-IN" sz="2200" spc="-1" strike="noStrike">
              <a:latin typeface="Arial"/>
            </a:endParaRPr>
          </a:p>
          <a:p>
            <a:pPr>
              <a:lnSpc>
                <a:spcPct val="90000"/>
              </a:lnSpc>
              <a:spcBef>
                <a:spcPts val="1001"/>
              </a:spcBef>
            </a:pPr>
            <a:endParaRPr b="0" lang="en-IN" sz="2200" spc="-1" strike="noStrike">
              <a:latin typeface="Arial"/>
            </a:endParaRPr>
          </a:p>
          <a:p>
            <a:pPr algn="r">
              <a:lnSpc>
                <a:spcPct val="90000"/>
              </a:lnSpc>
              <a:spcBef>
                <a:spcPts val="1001"/>
              </a:spcBef>
            </a:pPr>
            <a:endParaRPr b="0" lang="en-IN" sz="2200" spc="-1" strike="noStrike">
              <a:latin typeface="Arial"/>
            </a:endParaRPr>
          </a:p>
          <a:p>
            <a:pPr algn="r">
              <a:lnSpc>
                <a:spcPct val="90000"/>
              </a:lnSpc>
              <a:spcBef>
                <a:spcPts val="1001"/>
              </a:spcBef>
            </a:pPr>
            <a:endParaRPr b="0" lang="en-IN" sz="2200" spc="-1" strike="noStrike">
              <a:latin typeface="Arial"/>
            </a:endParaRPr>
          </a:p>
          <a:p>
            <a:pPr>
              <a:lnSpc>
                <a:spcPct val="90000"/>
              </a:lnSpc>
              <a:spcBef>
                <a:spcPts val="1001"/>
              </a:spcBef>
            </a:pPr>
            <a:endParaRPr b="0" lang="en-IN" sz="22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129</TotalTime>
  <Application>LibreOffice/6.1.1.2$Windows_X86_64 LibreOffice_project/5d19a1bfa650b796764388cd8b33a5af1f5baa1b</Application>
  <Words>90</Words>
  <Paragraphs>35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2020-05-20T07:36:54Z</dcterms:created>
  <dc:creator>vivek singh rathore</dc:creator>
  <dc:description/>
  <dc:language>en-IN</dc:language>
  <cp:lastModifiedBy/>
  <dcterms:modified xsi:type="dcterms:W3CDTF">2020-05-20T19:03:52Z</dcterms:modified>
  <cp:revision>16</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Custom</vt:lpwstr>
  </property>
  <property fmtid="{D5CDD505-2E9C-101B-9397-08002B2CF9AE}" pid="9" name="ScaleCrop">
    <vt:bool>0</vt:bool>
  </property>
  <property fmtid="{D5CDD505-2E9C-101B-9397-08002B2CF9AE}" pid="10" name="ShareDoc">
    <vt:bool>0</vt:bool>
  </property>
  <property fmtid="{D5CDD505-2E9C-101B-9397-08002B2CF9AE}" pid="11" name="Slides">
    <vt:i4>3</vt:i4>
  </property>
</Properties>
</file>